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47"/>
  </p:notesMasterIdLst>
  <p:sldIdLst>
    <p:sldId id="256" r:id="rId2"/>
    <p:sldId id="309" r:id="rId3"/>
    <p:sldId id="270" r:id="rId4"/>
    <p:sldId id="312" r:id="rId5"/>
    <p:sldId id="257" r:id="rId6"/>
    <p:sldId id="295" r:id="rId7"/>
    <p:sldId id="299" r:id="rId8"/>
    <p:sldId id="262" r:id="rId9"/>
    <p:sldId id="268" r:id="rId10"/>
    <p:sldId id="296" r:id="rId11"/>
    <p:sldId id="300" r:id="rId12"/>
    <p:sldId id="267" r:id="rId13"/>
    <p:sldId id="272" r:id="rId14"/>
    <p:sldId id="269" r:id="rId15"/>
    <p:sldId id="265" r:id="rId16"/>
    <p:sldId id="301" r:id="rId17"/>
    <p:sldId id="307" r:id="rId18"/>
    <p:sldId id="313" r:id="rId19"/>
    <p:sldId id="316" r:id="rId20"/>
    <p:sldId id="317" r:id="rId21"/>
    <p:sldId id="318" r:id="rId22"/>
    <p:sldId id="290" r:id="rId23"/>
    <p:sldId id="306" r:id="rId24"/>
    <p:sldId id="291" r:id="rId25"/>
    <p:sldId id="273" r:id="rId26"/>
    <p:sldId id="302" r:id="rId27"/>
    <p:sldId id="292" r:id="rId28"/>
    <p:sldId id="293" r:id="rId29"/>
    <p:sldId id="303" r:id="rId30"/>
    <p:sldId id="282" r:id="rId31"/>
    <p:sldId id="305" r:id="rId32"/>
    <p:sldId id="311" r:id="rId33"/>
    <p:sldId id="283" r:id="rId34"/>
    <p:sldId id="279" r:id="rId35"/>
    <p:sldId id="277" r:id="rId36"/>
    <p:sldId id="278" r:id="rId37"/>
    <p:sldId id="274" r:id="rId38"/>
    <p:sldId id="285" r:id="rId39"/>
    <p:sldId id="308" r:id="rId40"/>
    <p:sldId id="286" r:id="rId41"/>
    <p:sldId id="261" r:id="rId42"/>
    <p:sldId id="264" r:id="rId43"/>
    <p:sldId id="287" r:id="rId44"/>
    <p:sldId id="288" r:id="rId45"/>
    <p:sldId id="260"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339CCD-71BE-497E-99CD-A7E9E2E389D7}">
  <a:tblStyle styleId="{05339CCD-71BE-497E-99CD-A7E9E2E389D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00"/>
    <p:restoredTop sz="92563"/>
  </p:normalViewPr>
  <p:slideViewPr>
    <p:cSldViewPr snapToGrid="0">
      <p:cViewPr varScale="1">
        <p:scale>
          <a:sx n="112" d="100"/>
          <a:sy n="112" d="100"/>
        </p:scale>
        <p:origin x="200" y="5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4.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FF9E8F-9A86-4046-8C4D-3D23DB9912E6}"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8E1A7427-F622-47CF-A6F6-BC6C6E264A2B}">
      <dgm:prSet/>
      <dgm:spPr/>
      <dgm:t>
        <a:bodyPr/>
        <a:lstStyle/>
        <a:p>
          <a:r>
            <a:rPr lang="en-US"/>
            <a:t>Executive Summary</a:t>
          </a:r>
        </a:p>
      </dgm:t>
    </dgm:pt>
    <dgm:pt modelId="{8B03F29E-9FE8-4BE3-A027-2A37B8DD4D99}" type="parTrans" cxnId="{5E1B134B-BD42-4089-8D34-9003C8BDE9B6}">
      <dgm:prSet/>
      <dgm:spPr/>
      <dgm:t>
        <a:bodyPr/>
        <a:lstStyle/>
        <a:p>
          <a:endParaRPr lang="en-US"/>
        </a:p>
      </dgm:t>
    </dgm:pt>
    <dgm:pt modelId="{1401E685-0506-4489-8AD1-9CB0A68AAF82}" type="sibTrans" cxnId="{5E1B134B-BD42-4089-8D34-9003C8BDE9B6}">
      <dgm:prSet/>
      <dgm:spPr/>
      <dgm:t>
        <a:bodyPr/>
        <a:lstStyle/>
        <a:p>
          <a:endParaRPr lang="en-US"/>
        </a:p>
      </dgm:t>
    </dgm:pt>
    <dgm:pt modelId="{E488B60A-10AC-4349-A980-977D44DD8A1C}">
      <dgm:prSet/>
      <dgm:spPr/>
      <dgm:t>
        <a:bodyPr/>
        <a:lstStyle/>
        <a:p>
          <a:r>
            <a:rPr lang="en-US" dirty="0"/>
            <a:t>Data Source and Tools</a:t>
          </a:r>
        </a:p>
      </dgm:t>
    </dgm:pt>
    <dgm:pt modelId="{6F08F03A-1351-4C6C-B146-BEDDC5DA3B78}" type="parTrans" cxnId="{F87D4413-4AD2-4093-B742-F350233F2FD0}">
      <dgm:prSet/>
      <dgm:spPr/>
      <dgm:t>
        <a:bodyPr/>
        <a:lstStyle/>
        <a:p>
          <a:endParaRPr lang="en-US"/>
        </a:p>
      </dgm:t>
    </dgm:pt>
    <dgm:pt modelId="{CF7CB261-A2DB-412B-AE3C-980D83353607}" type="sibTrans" cxnId="{F87D4413-4AD2-4093-B742-F350233F2FD0}">
      <dgm:prSet/>
      <dgm:spPr/>
      <dgm:t>
        <a:bodyPr/>
        <a:lstStyle/>
        <a:p>
          <a:endParaRPr lang="en-US"/>
        </a:p>
      </dgm:t>
    </dgm:pt>
    <dgm:pt modelId="{06FC667C-58F9-4647-B8C6-BC7D8766C7F5}">
      <dgm:prSet/>
      <dgm:spPr/>
      <dgm:t>
        <a:bodyPr/>
        <a:lstStyle/>
        <a:p>
          <a:r>
            <a:rPr lang="en-US" dirty="0"/>
            <a:t>Design Considerations</a:t>
          </a:r>
        </a:p>
      </dgm:t>
    </dgm:pt>
    <dgm:pt modelId="{B310D87A-A903-4787-B171-3D7FDF154D37}" type="parTrans" cxnId="{C966E917-8396-4FAA-BD18-F5CBD22CFC74}">
      <dgm:prSet/>
      <dgm:spPr/>
      <dgm:t>
        <a:bodyPr/>
        <a:lstStyle/>
        <a:p>
          <a:endParaRPr lang="en-US"/>
        </a:p>
      </dgm:t>
    </dgm:pt>
    <dgm:pt modelId="{6FB4A49A-18B4-4D5E-8794-3C35F06FF06E}" type="sibTrans" cxnId="{C966E917-8396-4FAA-BD18-F5CBD22CFC74}">
      <dgm:prSet/>
      <dgm:spPr/>
      <dgm:t>
        <a:bodyPr/>
        <a:lstStyle/>
        <a:p>
          <a:endParaRPr lang="en-US"/>
        </a:p>
      </dgm:t>
    </dgm:pt>
    <dgm:pt modelId="{790E8E6C-B8BC-4E76-B12C-D4AF9D85C76B}">
      <dgm:prSet/>
      <dgm:spPr/>
      <dgm:t>
        <a:bodyPr/>
        <a:lstStyle/>
        <a:p>
          <a:r>
            <a:rPr lang="en-US" dirty="0"/>
            <a:t>Results</a:t>
          </a:r>
        </a:p>
      </dgm:t>
    </dgm:pt>
    <dgm:pt modelId="{A18C6F3E-6E55-4010-8167-0CAB51237625}" type="parTrans" cxnId="{3D893BB9-0016-4EE7-876F-6E1408993C51}">
      <dgm:prSet/>
      <dgm:spPr/>
      <dgm:t>
        <a:bodyPr/>
        <a:lstStyle/>
        <a:p>
          <a:endParaRPr lang="en-US"/>
        </a:p>
      </dgm:t>
    </dgm:pt>
    <dgm:pt modelId="{1A715475-D0D8-40A2-AC0A-69D732722220}" type="sibTrans" cxnId="{3D893BB9-0016-4EE7-876F-6E1408993C51}">
      <dgm:prSet/>
      <dgm:spPr/>
      <dgm:t>
        <a:bodyPr/>
        <a:lstStyle/>
        <a:p>
          <a:endParaRPr lang="en-US"/>
        </a:p>
      </dgm:t>
    </dgm:pt>
    <dgm:pt modelId="{7FFBC589-9123-49A6-8C8D-03C034969DF5}">
      <dgm:prSet/>
      <dgm:spPr/>
      <dgm:t>
        <a:bodyPr/>
        <a:lstStyle/>
        <a:p>
          <a:r>
            <a:rPr lang="en-US"/>
            <a:t>Future Work</a:t>
          </a:r>
        </a:p>
      </dgm:t>
    </dgm:pt>
    <dgm:pt modelId="{8FCB256D-6884-4BED-A116-DBB2A6DF9138}" type="parTrans" cxnId="{A41FD022-C5AF-4630-B550-9DEDE5BB0EB3}">
      <dgm:prSet/>
      <dgm:spPr/>
      <dgm:t>
        <a:bodyPr/>
        <a:lstStyle/>
        <a:p>
          <a:endParaRPr lang="en-US"/>
        </a:p>
      </dgm:t>
    </dgm:pt>
    <dgm:pt modelId="{DF74D899-189A-4833-8AFC-EF2CE0F5C48A}" type="sibTrans" cxnId="{A41FD022-C5AF-4630-B550-9DEDE5BB0EB3}">
      <dgm:prSet/>
      <dgm:spPr/>
      <dgm:t>
        <a:bodyPr/>
        <a:lstStyle/>
        <a:p>
          <a:endParaRPr lang="en-US"/>
        </a:p>
      </dgm:t>
    </dgm:pt>
    <dgm:pt modelId="{FEC15FFA-3B10-7F4D-9AE1-793F8CF5B2C7}">
      <dgm:prSet/>
      <dgm:spPr/>
      <dgm:t>
        <a:bodyPr/>
        <a:lstStyle/>
        <a:p>
          <a:r>
            <a:rPr lang="en-US" dirty="0"/>
            <a:t>Recommendations</a:t>
          </a:r>
        </a:p>
      </dgm:t>
    </dgm:pt>
    <dgm:pt modelId="{E3824AE2-5512-DA48-B5AA-D76030DDE6FB}" type="parTrans" cxnId="{B887D54C-0AED-B64A-9D4E-DDDE7913EFCE}">
      <dgm:prSet/>
      <dgm:spPr/>
      <dgm:t>
        <a:bodyPr/>
        <a:lstStyle/>
        <a:p>
          <a:endParaRPr lang="en-US"/>
        </a:p>
      </dgm:t>
    </dgm:pt>
    <dgm:pt modelId="{CD805517-F6F4-D643-9F7E-3972980DC3E9}" type="sibTrans" cxnId="{B887D54C-0AED-B64A-9D4E-DDDE7913EFCE}">
      <dgm:prSet/>
      <dgm:spPr/>
      <dgm:t>
        <a:bodyPr/>
        <a:lstStyle/>
        <a:p>
          <a:endParaRPr lang="en-US"/>
        </a:p>
      </dgm:t>
    </dgm:pt>
    <dgm:pt modelId="{3A25D7D8-C782-DB43-AF5A-C49772DBD013}" type="pres">
      <dgm:prSet presAssocID="{8BFF9E8F-9A86-4046-8C4D-3D23DB9912E6}" presName="vert0" presStyleCnt="0">
        <dgm:presLayoutVars>
          <dgm:dir/>
          <dgm:animOne val="branch"/>
          <dgm:animLvl val="lvl"/>
        </dgm:presLayoutVars>
      </dgm:prSet>
      <dgm:spPr/>
    </dgm:pt>
    <dgm:pt modelId="{F211CA6A-E4A2-BB46-89D2-49620FBABF87}" type="pres">
      <dgm:prSet presAssocID="{8E1A7427-F622-47CF-A6F6-BC6C6E264A2B}" presName="thickLine" presStyleLbl="alignNode1" presStyleIdx="0" presStyleCnt="6"/>
      <dgm:spPr/>
    </dgm:pt>
    <dgm:pt modelId="{C464D725-CAA5-A142-A5D7-5D1B669A89F8}" type="pres">
      <dgm:prSet presAssocID="{8E1A7427-F622-47CF-A6F6-BC6C6E264A2B}" presName="horz1" presStyleCnt="0"/>
      <dgm:spPr/>
    </dgm:pt>
    <dgm:pt modelId="{F93A87D0-98BA-F64A-8446-6D7ABBFE1543}" type="pres">
      <dgm:prSet presAssocID="{8E1A7427-F622-47CF-A6F6-BC6C6E264A2B}" presName="tx1" presStyleLbl="revTx" presStyleIdx="0" presStyleCnt="6"/>
      <dgm:spPr/>
    </dgm:pt>
    <dgm:pt modelId="{82F44482-77C9-9F4A-B061-2CEA8A8ED790}" type="pres">
      <dgm:prSet presAssocID="{8E1A7427-F622-47CF-A6F6-BC6C6E264A2B}" presName="vert1" presStyleCnt="0"/>
      <dgm:spPr/>
    </dgm:pt>
    <dgm:pt modelId="{61368E1E-BD9A-CA4C-8CD0-294688E1D224}" type="pres">
      <dgm:prSet presAssocID="{E488B60A-10AC-4349-A980-977D44DD8A1C}" presName="thickLine" presStyleLbl="alignNode1" presStyleIdx="1" presStyleCnt="6"/>
      <dgm:spPr/>
    </dgm:pt>
    <dgm:pt modelId="{63CC7A47-2B42-F746-9D50-58CF84A5A497}" type="pres">
      <dgm:prSet presAssocID="{E488B60A-10AC-4349-A980-977D44DD8A1C}" presName="horz1" presStyleCnt="0"/>
      <dgm:spPr/>
    </dgm:pt>
    <dgm:pt modelId="{FEB153CB-778C-8D49-852B-424ACC6E452C}" type="pres">
      <dgm:prSet presAssocID="{E488B60A-10AC-4349-A980-977D44DD8A1C}" presName="tx1" presStyleLbl="revTx" presStyleIdx="1" presStyleCnt="6"/>
      <dgm:spPr/>
    </dgm:pt>
    <dgm:pt modelId="{320BAB01-34AA-7B44-9BFE-F004B183F392}" type="pres">
      <dgm:prSet presAssocID="{E488B60A-10AC-4349-A980-977D44DD8A1C}" presName="vert1" presStyleCnt="0"/>
      <dgm:spPr/>
    </dgm:pt>
    <dgm:pt modelId="{4DBBFFFF-F895-654D-945E-8314376F87BF}" type="pres">
      <dgm:prSet presAssocID="{06FC667C-58F9-4647-B8C6-BC7D8766C7F5}" presName="thickLine" presStyleLbl="alignNode1" presStyleIdx="2" presStyleCnt="6"/>
      <dgm:spPr/>
    </dgm:pt>
    <dgm:pt modelId="{11B4D57F-F047-2747-8BD9-96874119B331}" type="pres">
      <dgm:prSet presAssocID="{06FC667C-58F9-4647-B8C6-BC7D8766C7F5}" presName="horz1" presStyleCnt="0"/>
      <dgm:spPr/>
    </dgm:pt>
    <dgm:pt modelId="{F4F07A11-CF58-9948-B589-6A40EADE962A}" type="pres">
      <dgm:prSet presAssocID="{06FC667C-58F9-4647-B8C6-BC7D8766C7F5}" presName="tx1" presStyleLbl="revTx" presStyleIdx="2" presStyleCnt="6"/>
      <dgm:spPr/>
    </dgm:pt>
    <dgm:pt modelId="{3C9E2E07-B9EE-2B42-B5C2-1F0BD43BE32F}" type="pres">
      <dgm:prSet presAssocID="{06FC667C-58F9-4647-B8C6-BC7D8766C7F5}" presName="vert1" presStyleCnt="0"/>
      <dgm:spPr/>
    </dgm:pt>
    <dgm:pt modelId="{0B9ECE89-F5D2-A94F-B669-7C720CC1EAAA}" type="pres">
      <dgm:prSet presAssocID="{790E8E6C-B8BC-4E76-B12C-D4AF9D85C76B}" presName="thickLine" presStyleLbl="alignNode1" presStyleIdx="3" presStyleCnt="6"/>
      <dgm:spPr/>
    </dgm:pt>
    <dgm:pt modelId="{C8A8BCFE-E96F-9248-9CF9-BFF27B73453C}" type="pres">
      <dgm:prSet presAssocID="{790E8E6C-B8BC-4E76-B12C-D4AF9D85C76B}" presName="horz1" presStyleCnt="0"/>
      <dgm:spPr/>
    </dgm:pt>
    <dgm:pt modelId="{DEC0AE87-D40B-A34B-BDBB-C022D27A22A7}" type="pres">
      <dgm:prSet presAssocID="{790E8E6C-B8BC-4E76-B12C-D4AF9D85C76B}" presName="tx1" presStyleLbl="revTx" presStyleIdx="3" presStyleCnt="6"/>
      <dgm:spPr/>
    </dgm:pt>
    <dgm:pt modelId="{9171D0CA-87B0-8C42-8250-D4434B131F52}" type="pres">
      <dgm:prSet presAssocID="{790E8E6C-B8BC-4E76-B12C-D4AF9D85C76B}" presName="vert1" presStyleCnt="0"/>
      <dgm:spPr/>
    </dgm:pt>
    <dgm:pt modelId="{759C3FF7-00F3-4C4B-AA2D-9B3995602EFD}" type="pres">
      <dgm:prSet presAssocID="{FEC15FFA-3B10-7F4D-9AE1-793F8CF5B2C7}" presName="thickLine" presStyleLbl="alignNode1" presStyleIdx="4" presStyleCnt="6"/>
      <dgm:spPr/>
    </dgm:pt>
    <dgm:pt modelId="{DEC5695E-9510-0F41-87F8-CF3E8674FD60}" type="pres">
      <dgm:prSet presAssocID="{FEC15FFA-3B10-7F4D-9AE1-793F8CF5B2C7}" presName="horz1" presStyleCnt="0"/>
      <dgm:spPr/>
    </dgm:pt>
    <dgm:pt modelId="{DF274F54-2331-8544-857B-9C1F6E87688C}" type="pres">
      <dgm:prSet presAssocID="{FEC15FFA-3B10-7F4D-9AE1-793F8CF5B2C7}" presName="tx1" presStyleLbl="revTx" presStyleIdx="4" presStyleCnt="6"/>
      <dgm:spPr/>
    </dgm:pt>
    <dgm:pt modelId="{73B1DBF3-106C-7040-B4E5-335F4A0FBB31}" type="pres">
      <dgm:prSet presAssocID="{FEC15FFA-3B10-7F4D-9AE1-793F8CF5B2C7}" presName="vert1" presStyleCnt="0"/>
      <dgm:spPr/>
    </dgm:pt>
    <dgm:pt modelId="{71ED63AC-AEB8-3B49-BF9C-2798C77B961C}" type="pres">
      <dgm:prSet presAssocID="{7FFBC589-9123-49A6-8C8D-03C034969DF5}" presName="thickLine" presStyleLbl="alignNode1" presStyleIdx="5" presStyleCnt="6"/>
      <dgm:spPr/>
    </dgm:pt>
    <dgm:pt modelId="{EBBFAE8D-8F43-C240-B72D-B0572468D387}" type="pres">
      <dgm:prSet presAssocID="{7FFBC589-9123-49A6-8C8D-03C034969DF5}" presName="horz1" presStyleCnt="0"/>
      <dgm:spPr/>
    </dgm:pt>
    <dgm:pt modelId="{E5CA9E05-6765-9949-9056-E163250F3EC6}" type="pres">
      <dgm:prSet presAssocID="{7FFBC589-9123-49A6-8C8D-03C034969DF5}" presName="tx1" presStyleLbl="revTx" presStyleIdx="5" presStyleCnt="6"/>
      <dgm:spPr/>
    </dgm:pt>
    <dgm:pt modelId="{EF04A28B-DEEA-1C4F-931C-AD19E759DDCA}" type="pres">
      <dgm:prSet presAssocID="{7FFBC589-9123-49A6-8C8D-03C034969DF5}" presName="vert1" presStyleCnt="0"/>
      <dgm:spPr/>
    </dgm:pt>
  </dgm:ptLst>
  <dgm:cxnLst>
    <dgm:cxn modelId="{F87D4413-4AD2-4093-B742-F350233F2FD0}" srcId="{8BFF9E8F-9A86-4046-8C4D-3D23DB9912E6}" destId="{E488B60A-10AC-4349-A980-977D44DD8A1C}" srcOrd="1" destOrd="0" parTransId="{6F08F03A-1351-4C6C-B146-BEDDC5DA3B78}" sibTransId="{CF7CB261-A2DB-412B-AE3C-980D83353607}"/>
    <dgm:cxn modelId="{C966E917-8396-4FAA-BD18-F5CBD22CFC74}" srcId="{8BFF9E8F-9A86-4046-8C4D-3D23DB9912E6}" destId="{06FC667C-58F9-4647-B8C6-BC7D8766C7F5}" srcOrd="2" destOrd="0" parTransId="{B310D87A-A903-4787-B171-3D7FDF154D37}" sibTransId="{6FB4A49A-18B4-4D5E-8794-3C35F06FF06E}"/>
    <dgm:cxn modelId="{A41FD022-C5AF-4630-B550-9DEDE5BB0EB3}" srcId="{8BFF9E8F-9A86-4046-8C4D-3D23DB9912E6}" destId="{7FFBC589-9123-49A6-8C8D-03C034969DF5}" srcOrd="5" destOrd="0" parTransId="{8FCB256D-6884-4BED-A116-DBB2A6DF9138}" sibTransId="{DF74D899-189A-4833-8AFC-EF2CE0F5C48A}"/>
    <dgm:cxn modelId="{8325A83A-0D4B-CC4A-85DC-669B74C7EEB6}" type="presOf" srcId="{8BFF9E8F-9A86-4046-8C4D-3D23DB9912E6}" destId="{3A25D7D8-C782-DB43-AF5A-C49772DBD013}" srcOrd="0" destOrd="0" presId="urn:microsoft.com/office/officeart/2008/layout/LinedList"/>
    <dgm:cxn modelId="{8488E742-9280-C142-980C-4FAE051649D8}" type="presOf" srcId="{7FFBC589-9123-49A6-8C8D-03C034969DF5}" destId="{E5CA9E05-6765-9949-9056-E163250F3EC6}" srcOrd="0" destOrd="0" presId="urn:microsoft.com/office/officeart/2008/layout/LinedList"/>
    <dgm:cxn modelId="{5E1B134B-BD42-4089-8D34-9003C8BDE9B6}" srcId="{8BFF9E8F-9A86-4046-8C4D-3D23DB9912E6}" destId="{8E1A7427-F622-47CF-A6F6-BC6C6E264A2B}" srcOrd="0" destOrd="0" parTransId="{8B03F29E-9FE8-4BE3-A027-2A37B8DD4D99}" sibTransId="{1401E685-0506-4489-8AD1-9CB0A68AAF82}"/>
    <dgm:cxn modelId="{B887D54C-0AED-B64A-9D4E-DDDE7913EFCE}" srcId="{8BFF9E8F-9A86-4046-8C4D-3D23DB9912E6}" destId="{FEC15FFA-3B10-7F4D-9AE1-793F8CF5B2C7}" srcOrd="4" destOrd="0" parTransId="{E3824AE2-5512-DA48-B5AA-D76030DDE6FB}" sibTransId="{CD805517-F6F4-D643-9F7E-3972980DC3E9}"/>
    <dgm:cxn modelId="{2C8ACC71-9A7A-A84B-9AE9-F14E1973595E}" type="presOf" srcId="{FEC15FFA-3B10-7F4D-9AE1-793F8CF5B2C7}" destId="{DF274F54-2331-8544-857B-9C1F6E87688C}" srcOrd="0" destOrd="0" presId="urn:microsoft.com/office/officeart/2008/layout/LinedList"/>
    <dgm:cxn modelId="{9318308C-EAE4-F847-A055-6E9FFB07C4FB}" type="presOf" srcId="{790E8E6C-B8BC-4E76-B12C-D4AF9D85C76B}" destId="{DEC0AE87-D40B-A34B-BDBB-C022D27A22A7}" srcOrd="0" destOrd="0" presId="urn:microsoft.com/office/officeart/2008/layout/LinedList"/>
    <dgm:cxn modelId="{5530719B-8941-254B-AB5F-B26469E82435}" type="presOf" srcId="{E488B60A-10AC-4349-A980-977D44DD8A1C}" destId="{FEB153CB-778C-8D49-852B-424ACC6E452C}" srcOrd="0" destOrd="0" presId="urn:microsoft.com/office/officeart/2008/layout/LinedList"/>
    <dgm:cxn modelId="{3D893BB9-0016-4EE7-876F-6E1408993C51}" srcId="{8BFF9E8F-9A86-4046-8C4D-3D23DB9912E6}" destId="{790E8E6C-B8BC-4E76-B12C-D4AF9D85C76B}" srcOrd="3" destOrd="0" parTransId="{A18C6F3E-6E55-4010-8167-0CAB51237625}" sibTransId="{1A715475-D0D8-40A2-AC0A-69D732722220}"/>
    <dgm:cxn modelId="{91104DD2-52CA-FA48-9090-8C2556B8D1A9}" type="presOf" srcId="{8E1A7427-F622-47CF-A6F6-BC6C6E264A2B}" destId="{F93A87D0-98BA-F64A-8446-6D7ABBFE1543}" srcOrd="0" destOrd="0" presId="urn:microsoft.com/office/officeart/2008/layout/LinedList"/>
    <dgm:cxn modelId="{54A699E0-D745-1541-8222-35DA0A5C49D6}" type="presOf" srcId="{06FC667C-58F9-4647-B8C6-BC7D8766C7F5}" destId="{F4F07A11-CF58-9948-B589-6A40EADE962A}" srcOrd="0" destOrd="0" presId="urn:microsoft.com/office/officeart/2008/layout/LinedList"/>
    <dgm:cxn modelId="{8F0988C4-2BAF-0942-9BCE-FE6760D5BCA9}" type="presParOf" srcId="{3A25D7D8-C782-DB43-AF5A-C49772DBD013}" destId="{F211CA6A-E4A2-BB46-89D2-49620FBABF87}" srcOrd="0" destOrd="0" presId="urn:microsoft.com/office/officeart/2008/layout/LinedList"/>
    <dgm:cxn modelId="{48B78DE7-656C-3741-A379-821DACDF8F19}" type="presParOf" srcId="{3A25D7D8-C782-DB43-AF5A-C49772DBD013}" destId="{C464D725-CAA5-A142-A5D7-5D1B669A89F8}" srcOrd="1" destOrd="0" presId="urn:microsoft.com/office/officeart/2008/layout/LinedList"/>
    <dgm:cxn modelId="{2581ABEC-291D-2648-A165-0EE9E3088984}" type="presParOf" srcId="{C464D725-CAA5-A142-A5D7-5D1B669A89F8}" destId="{F93A87D0-98BA-F64A-8446-6D7ABBFE1543}" srcOrd="0" destOrd="0" presId="urn:microsoft.com/office/officeart/2008/layout/LinedList"/>
    <dgm:cxn modelId="{95ACB77C-1867-484F-826D-EAB241978149}" type="presParOf" srcId="{C464D725-CAA5-A142-A5D7-5D1B669A89F8}" destId="{82F44482-77C9-9F4A-B061-2CEA8A8ED790}" srcOrd="1" destOrd="0" presId="urn:microsoft.com/office/officeart/2008/layout/LinedList"/>
    <dgm:cxn modelId="{8B08B54E-D79A-D948-827B-99CEB056CAB9}" type="presParOf" srcId="{3A25D7D8-C782-DB43-AF5A-C49772DBD013}" destId="{61368E1E-BD9A-CA4C-8CD0-294688E1D224}" srcOrd="2" destOrd="0" presId="urn:microsoft.com/office/officeart/2008/layout/LinedList"/>
    <dgm:cxn modelId="{AAD447F4-A039-7845-9D1C-FD09B528E0E6}" type="presParOf" srcId="{3A25D7D8-C782-DB43-AF5A-C49772DBD013}" destId="{63CC7A47-2B42-F746-9D50-58CF84A5A497}" srcOrd="3" destOrd="0" presId="urn:microsoft.com/office/officeart/2008/layout/LinedList"/>
    <dgm:cxn modelId="{5D6254FF-FD11-D140-8F9C-4BAAA8B0C182}" type="presParOf" srcId="{63CC7A47-2B42-F746-9D50-58CF84A5A497}" destId="{FEB153CB-778C-8D49-852B-424ACC6E452C}" srcOrd="0" destOrd="0" presId="urn:microsoft.com/office/officeart/2008/layout/LinedList"/>
    <dgm:cxn modelId="{13BBC649-DA04-2B4E-B7AB-76F85AF94196}" type="presParOf" srcId="{63CC7A47-2B42-F746-9D50-58CF84A5A497}" destId="{320BAB01-34AA-7B44-9BFE-F004B183F392}" srcOrd="1" destOrd="0" presId="urn:microsoft.com/office/officeart/2008/layout/LinedList"/>
    <dgm:cxn modelId="{961AC4FB-43B6-E740-B2B7-1D10C925CEBD}" type="presParOf" srcId="{3A25D7D8-C782-DB43-AF5A-C49772DBD013}" destId="{4DBBFFFF-F895-654D-945E-8314376F87BF}" srcOrd="4" destOrd="0" presId="urn:microsoft.com/office/officeart/2008/layout/LinedList"/>
    <dgm:cxn modelId="{691B4A0D-6AD7-8B45-80AB-85E698A41074}" type="presParOf" srcId="{3A25D7D8-C782-DB43-AF5A-C49772DBD013}" destId="{11B4D57F-F047-2747-8BD9-96874119B331}" srcOrd="5" destOrd="0" presId="urn:microsoft.com/office/officeart/2008/layout/LinedList"/>
    <dgm:cxn modelId="{28A3896D-BF88-6747-86EB-5DBCDC4E7339}" type="presParOf" srcId="{11B4D57F-F047-2747-8BD9-96874119B331}" destId="{F4F07A11-CF58-9948-B589-6A40EADE962A}" srcOrd="0" destOrd="0" presId="urn:microsoft.com/office/officeart/2008/layout/LinedList"/>
    <dgm:cxn modelId="{0BD7B085-24D9-314B-A480-4779478E8C6F}" type="presParOf" srcId="{11B4D57F-F047-2747-8BD9-96874119B331}" destId="{3C9E2E07-B9EE-2B42-B5C2-1F0BD43BE32F}" srcOrd="1" destOrd="0" presId="urn:microsoft.com/office/officeart/2008/layout/LinedList"/>
    <dgm:cxn modelId="{75C500F8-2CFB-7E42-9F13-E86E87D03DB9}" type="presParOf" srcId="{3A25D7D8-C782-DB43-AF5A-C49772DBD013}" destId="{0B9ECE89-F5D2-A94F-B669-7C720CC1EAAA}" srcOrd="6" destOrd="0" presId="urn:microsoft.com/office/officeart/2008/layout/LinedList"/>
    <dgm:cxn modelId="{F7849C45-1D2C-3745-9C5C-7E10DDC22533}" type="presParOf" srcId="{3A25D7D8-C782-DB43-AF5A-C49772DBD013}" destId="{C8A8BCFE-E96F-9248-9CF9-BFF27B73453C}" srcOrd="7" destOrd="0" presId="urn:microsoft.com/office/officeart/2008/layout/LinedList"/>
    <dgm:cxn modelId="{A9D4AA6B-7354-2149-987B-2D7553BDE9DD}" type="presParOf" srcId="{C8A8BCFE-E96F-9248-9CF9-BFF27B73453C}" destId="{DEC0AE87-D40B-A34B-BDBB-C022D27A22A7}" srcOrd="0" destOrd="0" presId="urn:microsoft.com/office/officeart/2008/layout/LinedList"/>
    <dgm:cxn modelId="{5D24A874-91E2-D246-85C0-88D39E4A597E}" type="presParOf" srcId="{C8A8BCFE-E96F-9248-9CF9-BFF27B73453C}" destId="{9171D0CA-87B0-8C42-8250-D4434B131F52}" srcOrd="1" destOrd="0" presId="urn:microsoft.com/office/officeart/2008/layout/LinedList"/>
    <dgm:cxn modelId="{16328C8F-4E5A-9D40-9667-62A59AC236A5}" type="presParOf" srcId="{3A25D7D8-C782-DB43-AF5A-C49772DBD013}" destId="{759C3FF7-00F3-4C4B-AA2D-9B3995602EFD}" srcOrd="8" destOrd="0" presId="urn:microsoft.com/office/officeart/2008/layout/LinedList"/>
    <dgm:cxn modelId="{D3D8D484-DF12-8E41-9528-D37A314A94D9}" type="presParOf" srcId="{3A25D7D8-C782-DB43-AF5A-C49772DBD013}" destId="{DEC5695E-9510-0F41-87F8-CF3E8674FD60}" srcOrd="9" destOrd="0" presId="urn:microsoft.com/office/officeart/2008/layout/LinedList"/>
    <dgm:cxn modelId="{92822C58-6F08-7F41-9D86-789ABB77348E}" type="presParOf" srcId="{DEC5695E-9510-0F41-87F8-CF3E8674FD60}" destId="{DF274F54-2331-8544-857B-9C1F6E87688C}" srcOrd="0" destOrd="0" presId="urn:microsoft.com/office/officeart/2008/layout/LinedList"/>
    <dgm:cxn modelId="{0FF88AE9-ED31-4E43-95AC-833853DA5003}" type="presParOf" srcId="{DEC5695E-9510-0F41-87F8-CF3E8674FD60}" destId="{73B1DBF3-106C-7040-B4E5-335F4A0FBB31}" srcOrd="1" destOrd="0" presId="urn:microsoft.com/office/officeart/2008/layout/LinedList"/>
    <dgm:cxn modelId="{A9711519-EE81-FF4B-A94A-84859A1AFACF}" type="presParOf" srcId="{3A25D7D8-C782-DB43-AF5A-C49772DBD013}" destId="{71ED63AC-AEB8-3B49-BF9C-2798C77B961C}" srcOrd="10" destOrd="0" presId="urn:microsoft.com/office/officeart/2008/layout/LinedList"/>
    <dgm:cxn modelId="{73FA49E0-6AAF-E94E-B527-389D21DBD789}" type="presParOf" srcId="{3A25D7D8-C782-DB43-AF5A-C49772DBD013}" destId="{EBBFAE8D-8F43-C240-B72D-B0572468D387}" srcOrd="11" destOrd="0" presId="urn:microsoft.com/office/officeart/2008/layout/LinedList"/>
    <dgm:cxn modelId="{6455B4B0-068B-7F49-BC74-75BF013FAF85}" type="presParOf" srcId="{EBBFAE8D-8F43-C240-B72D-B0572468D387}" destId="{E5CA9E05-6765-9949-9056-E163250F3EC6}" srcOrd="0" destOrd="0" presId="urn:microsoft.com/office/officeart/2008/layout/LinedList"/>
    <dgm:cxn modelId="{DB429622-BDFC-414E-9A33-E1DD37E4A82F}" type="presParOf" srcId="{EBBFAE8D-8F43-C240-B72D-B0572468D387}" destId="{EF04A28B-DEEA-1C4F-931C-AD19E759DDC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032DC9-FD6E-414F-9E1B-ACD15D958138}"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4C580BC4-7743-4840-B423-9CF0F7B36E94}">
      <dgm:prSet/>
      <dgm:spPr/>
      <dgm:t>
        <a:bodyPr/>
        <a:lstStyle/>
        <a:p>
          <a:r>
            <a:rPr lang="en-US" dirty="0"/>
            <a:t>Our goal is to optimize vehicle allocation according to ridership demand and give business insights and recommendations to TNP companies (also called rider sharing companies like Uber, Lyft and Via). </a:t>
          </a:r>
        </a:p>
      </dgm:t>
    </dgm:pt>
    <dgm:pt modelId="{F034600E-784A-4BBC-BBE9-D54022BF9EF8}" type="parTrans" cxnId="{CA5796A1-18AB-45D1-87A5-F1B92916E124}">
      <dgm:prSet/>
      <dgm:spPr/>
      <dgm:t>
        <a:bodyPr/>
        <a:lstStyle/>
        <a:p>
          <a:endParaRPr lang="en-US"/>
        </a:p>
      </dgm:t>
    </dgm:pt>
    <dgm:pt modelId="{BAC94D73-DB9D-4F25-BCAD-F9222A48A2ED}" type="sibTrans" cxnId="{CA5796A1-18AB-45D1-87A5-F1B92916E124}">
      <dgm:prSet/>
      <dgm:spPr/>
      <dgm:t>
        <a:bodyPr/>
        <a:lstStyle/>
        <a:p>
          <a:endParaRPr lang="en-US"/>
        </a:p>
      </dgm:t>
    </dgm:pt>
    <dgm:pt modelId="{68B6CCBE-970B-4649-B9AA-3277F511F32C}">
      <dgm:prSet/>
      <dgm:spPr/>
      <dgm:t>
        <a:bodyPr/>
        <a:lstStyle/>
        <a:p>
          <a:r>
            <a:rPr lang="en-US" b="0" i="0" u="none" dirty="0"/>
            <a:t>We use data regarding weather, major sport events, public safety, and census to analyze customer behavior and to give precise recommendations. </a:t>
          </a:r>
          <a:endParaRPr lang="en-US" dirty="0"/>
        </a:p>
      </dgm:t>
    </dgm:pt>
    <dgm:pt modelId="{5C40952E-6E06-42A6-8C48-857BC17AF75C}" type="parTrans" cxnId="{D3CCC4CB-3C88-42A5-8BFE-FE0910FC4BA5}">
      <dgm:prSet/>
      <dgm:spPr/>
      <dgm:t>
        <a:bodyPr/>
        <a:lstStyle/>
        <a:p>
          <a:endParaRPr lang="en-US"/>
        </a:p>
      </dgm:t>
    </dgm:pt>
    <dgm:pt modelId="{995AB9F3-ED3B-4598-A092-94D8493D89D4}" type="sibTrans" cxnId="{D3CCC4CB-3C88-42A5-8BFE-FE0910FC4BA5}">
      <dgm:prSet/>
      <dgm:spPr/>
      <dgm:t>
        <a:bodyPr/>
        <a:lstStyle/>
        <a:p>
          <a:endParaRPr lang="en-US"/>
        </a:p>
      </dgm:t>
    </dgm:pt>
    <dgm:pt modelId="{D8940737-2789-4B60-A76E-64514335DBB3}">
      <dgm:prSet/>
      <dgm:spPr/>
      <dgm:t>
        <a:bodyPr/>
        <a:lstStyle/>
        <a:p>
          <a:r>
            <a:rPr lang="en-US" b="0" i="0" u="none" dirty="0"/>
            <a:t>We create a relational database system that can efficiently load, store, and extract data from different sources for analysis. </a:t>
          </a:r>
          <a:endParaRPr lang="en-US" dirty="0"/>
        </a:p>
      </dgm:t>
    </dgm:pt>
    <dgm:pt modelId="{D26C731A-9AE0-40C2-96C6-E35C098DE000}" type="parTrans" cxnId="{58C3D773-40B7-44C4-8D85-5C9FF34AFDF9}">
      <dgm:prSet/>
      <dgm:spPr/>
      <dgm:t>
        <a:bodyPr/>
        <a:lstStyle/>
        <a:p>
          <a:endParaRPr lang="en-US"/>
        </a:p>
      </dgm:t>
    </dgm:pt>
    <dgm:pt modelId="{65A3BADC-518D-42DC-9F9D-6C9C7B00A076}" type="sibTrans" cxnId="{58C3D773-40B7-44C4-8D85-5C9FF34AFDF9}">
      <dgm:prSet/>
      <dgm:spPr/>
      <dgm:t>
        <a:bodyPr/>
        <a:lstStyle/>
        <a:p>
          <a:endParaRPr lang="en-US"/>
        </a:p>
      </dgm:t>
    </dgm:pt>
    <dgm:pt modelId="{9E25D81E-6AAD-4F41-98DB-0EBF89D86854}" type="pres">
      <dgm:prSet presAssocID="{63032DC9-FD6E-414F-9E1B-ACD15D958138}" presName="vert0" presStyleCnt="0">
        <dgm:presLayoutVars>
          <dgm:dir/>
          <dgm:animOne val="branch"/>
          <dgm:animLvl val="lvl"/>
        </dgm:presLayoutVars>
      </dgm:prSet>
      <dgm:spPr/>
    </dgm:pt>
    <dgm:pt modelId="{7FF74B3C-2845-6B4D-8ED3-27BC5026504D}" type="pres">
      <dgm:prSet presAssocID="{4C580BC4-7743-4840-B423-9CF0F7B36E94}" presName="thickLine" presStyleLbl="alignNode1" presStyleIdx="0" presStyleCnt="3"/>
      <dgm:spPr/>
    </dgm:pt>
    <dgm:pt modelId="{BB3E454D-793B-404F-80A7-87336AF59B8C}" type="pres">
      <dgm:prSet presAssocID="{4C580BC4-7743-4840-B423-9CF0F7B36E94}" presName="horz1" presStyleCnt="0"/>
      <dgm:spPr/>
    </dgm:pt>
    <dgm:pt modelId="{9420A804-939C-AD48-9AFD-E76F2A48B68D}" type="pres">
      <dgm:prSet presAssocID="{4C580BC4-7743-4840-B423-9CF0F7B36E94}" presName="tx1" presStyleLbl="revTx" presStyleIdx="0" presStyleCnt="3"/>
      <dgm:spPr/>
    </dgm:pt>
    <dgm:pt modelId="{399573CC-A6F0-8242-B7E2-8BB806237B0C}" type="pres">
      <dgm:prSet presAssocID="{4C580BC4-7743-4840-B423-9CF0F7B36E94}" presName="vert1" presStyleCnt="0"/>
      <dgm:spPr/>
    </dgm:pt>
    <dgm:pt modelId="{E05CD6CF-F2AE-D345-AE7A-F9E01ED3D851}" type="pres">
      <dgm:prSet presAssocID="{68B6CCBE-970B-4649-B9AA-3277F511F32C}" presName="thickLine" presStyleLbl="alignNode1" presStyleIdx="1" presStyleCnt="3"/>
      <dgm:spPr/>
    </dgm:pt>
    <dgm:pt modelId="{35258411-B569-8545-8623-AEFC6F2FAEE6}" type="pres">
      <dgm:prSet presAssocID="{68B6CCBE-970B-4649-B9AA-3277F511F32C}" presName="horz1" presStyleCnt="0"/>
      <dgm:spPr/>
    </dgm:pt>
    <dgm:pt modelId="{BEF95078-3A8B-A84E-92A7-E77575457412}" type="pres">
      <dgm:prSet presAssocID="{68B6CCBE-970B-4649-B9AA-3277F511F32C}" presName="tx1" presStyleLbl="revTx" presStyleIdx="1" presStyleCnt="3"/>
      <dgm:spPr/>
    </dgm:pt>
    <dgm:pt modelId="{F2D9FE88-2CCA-9C49-A83A-86E8EEA664B4}" type="pres">
      <dgm:prSet presAssocID="{68B6CCBE-970B-4649-B9AA-3277F511F32C}" presName="vert1" presStyleCnt="0"/>
      <dgm:spPr/>
    </dgm:pt>
    <dgm:pt modelId="{78EB3745-7956-D346-A112-F2C07D82D502}" type="pres">
      <dgm:prSet presAssocID="{D8940737-2789-4B60-A76E-64514335DBB3}" presName="thickLine" presStyleLbl="alignNode1" presStyleIdx="2" presStyleCnt="3"/>
      <dgm:spPr/>
    </dgm:pt>
    <dgm:pt modelId="{7F0C600A-0814-0A40-9CC0-0B729200194E}" type="pres">
      <dgm:prSet presAssocID="{D8940737-2789-4B60-A76E-64514335DBB3}" presName="horz1" presStyleCnt="0"/>
      <dgm:spPr/>
    </dgm:pt>
    <dgm:pt modelId="{F96529DD-514F-B248-BCB2-9AD7CEFF9A29}" type="pres">
      <dgm:prSet presAssocID="{D8940737-2789-4B60-A76E-64514335DBB3}" presName="tx1" presStyleLbl="revTx" presStyleIdx="2" presStyleCnt="3"/>
      <dgm:spPr/>
    </dgm:pt>
    <dgm:pt modelId="{97EAA1E1-65C7-1B41-9AC5-C447F0136E45}" type="pres">
      <dgm:prSet presAssocID="{D8940737-2789-4B60-A76E-64514335DBB3}" presName="vert1" presStyleCnt="0"/>
      <dgm:spPr/>
    </dgm:pt>
  </dgm:ptLst>
  <dgm:cxnLst>
    <dgm:cxn modelId="{1C507F22-F40C-AB4F-8C37-98B1FD3FA63E}" type="presOf" srcId="{63032DC9-FD6E-414F-9E1B-ACD15D958138}" destId="{9E25D81E-6AAD-4F41-98DB-0EBF89D86854}" srcOrd="0" destOrd="0" presId="urn:microsoft.com/office/officeart/2008/layout/LinedList"/>
    <dgm:cxn modelId="{89C43358-26A8-3B4D-95B7-6ED217C38B82}" type="presOf" srcId="{4C580BC4-7743-4840-B423-9CF0F7B36E94}" destId="{9420A804-939C-AD48-9AFD-E76F2A48B68D}" srcOrd="0" destOrd="0" presId="urn:microsoft.com/office/officeart/2008/layout/LinedList"/>
    <dgm:cxn modelId="{58C3D773-40B7-44C4-8D85-5C9FF34AFDF9}" srcId="{63032DC9-FD6E-414F-9E1B-ACD15D958138}" destId="{D8940737-2789-4B60-A76E-64514335DBB3}" srcOrd="2" destOrd="0" parTransId="{D26C731A-9AE0-40C2-96C6-E35C098DE000}" sibTransId="{65A3BADC-518D-42DC-9F9D-6C9C7B00A076}"/>
    <dgm:cxn modelId="{CA5796A1-18AB-45D1-87A5-F1B92916E124}" srcId="{63032DC9-FD6E-414F-9E1B-ACD15D958138}" destId="{4C580BC4-7743-4840-B423-9CF0F7B36E94}" srcOrd="0" destOrd="0" parTransId="{F034600E-784A-4BBC-BBE9-D54022BF9EF8}" sibTransId="{BAC94D73-DB9D-4F25-BCAD-F9222A48A2ED}"/>
    <dgm:cxn modelId="{9275E6BD-76E4-FF49-8B60-C0051465B612}" type="presOf" srcId="{68B6CCBE-970B-4649-B9AA-3277F511F32C}" destId="{BEF95078-3A8B-A84E-92A7-E77575457412}" srcOrd="0" destOrd="0" presId="urn:microsoft.com/office/officeart/2008/layout/LinedList"/>
    <dgm:cxn modelId="{D3CCC4CB-3C88-42A5-8BFE-FE0910FC4BA5}" srcId="{63032DC9-FD6E-414F-9E1B-ACD15D958138}" destId="{68B6CCBE-970B-4649-B9AA-3277F511F32C}" srcOrd="1" destOrd="0" parTransId="{5C40952E-6E06-42A6-8C48-857BC17AF75C}" sibTransId="{995AB9F3-ED3B-4598-A092-94D8493D89D4}"/>
    <dgm:cxn modelId="{9AD3C5FD-662D-9244-A16B-D48B6628CE5F}" type="presOf" srcId="{D8940737-2789-4B60-A76E-64514335DBB3}" destId="{F96529DD-514F-B248-BCB2-9AD7CEFF9A29}" srcOrd="0" destOrd="0" presId="urn:microsoft.com/office/officeart/2008/layout/LinedList"/>
    <dgm:cxn modelId="{F2826B73-1897-9742-B4EB-7728A6218C02}" type="presParOf" srcId="{9E25D81E-6AAD-4F41-98DB-0EBF89D86854}" destId="{7FF74B3C-2845-6B4D-8ED3-27BC5026504D}" srcOrd="0" destOrd="0" presId="urn:microsoft.com/office/officeart/2008/layout/LinedList"/>
    <dgm:cxn modelId="{60A390EA-9D24-5347-BA25-AB1B132B9953}" type="presParOf" srcId="{9E25D81E-6AAD-4F41-98DB-0EBF89D86854}" destId="{BB3E454D-793B-404F-80A7-87336AF59B8C}" srcOrd="1" destOrd="0" presId="urn:microsoft.com/office/officeart/2008/layout/LinedList"/>
    <dgm:cxn modelId="{7A2BA828-7074-6746-926F-5104E14EAF53}" type="presParOf" srcId="{BB3E454D-793B-404F-80A7-87336AF59B8C}" destId="{9420A804-939C-AD48-9AFD-E76F2A48B68D}" srcOrd="0" destOrd="0" presId="urn:microsoft.com/office/officeart/2008/layout/LinedList"/>
    <dgm:cxn modelId="{DB8F1B21-0CEF-C84A-8183-D4961B65AE96}" type="presParOf" srcId="{BB3E454D-793B-404F-80A7-87336AF59B8C}" destId="{399573CC-A6F0-8242-B7E2-8BB806237B0C}" srcOrd="1" destOrd="0" presId="urn:microsoft.com/office/officeart/2008/layout/LinedList"/>
    <dgm:cxn modelId="{4BCB1E1D-2B54-6643-B5A6-38856D6E3D35}" type="presParOf" srcId="{9E25D81E-6AAD-4F41-98DB-0EBF89D86854}" destId="{E05CD6CF-F2AE-D345-AE7A-F9E01ED3D851}" srcOrd="2" destOrd="0" presId="urn:microsoft.com/office/officeart/2008/layout/LinedList"/>
    <dgm:cxn modelId="{6A17EB7D-D5CA-554D-9BEC-84F990D80E63}" type="presParOf" srcId="{9E25D81E-6AAD-4F41-98DB-0EBF89D86854}" destId="{35258411-B569-8545-8623-AEFC6F2FAEE6}" srcOrd="3" destOrd="0" presId="urn:microsoft.com/office/officeart/2008/layout/LinedList"/>
    <dgm:cxn modelId="{52D70916-1BBD-7749-9617-E50C51F2A046}" type="presParOf" srcId="{35258411-B569-8545-8623-AEFC6F2FAEE6}" destId="{BEF95078-3A8B-A84E-92A7-E77575457412}" srcOrd="0" destOrd="0" presId="urn:microsoft.com/office/officeart/2008/layout/LinedList"/>
    <dgm:cxn modelId="{6C62DF44-6CA7-034B-868F-24F534EBC991}" type="presParOf" srcId="{35258411-B569-8545-8623-AEFC6F2FAEE6}" destId="{F2D9FE88-2CCA-9C49-A83A-86E8EEA664B4}" srcOrd="1" destOrd="0" presId="urn:microsoft.com/office/officeart/2008/layout/LinedList"/>
    <dgm:cxn modelId="{DC2DC9A0-DA19-A248-B273-54F513A17C45}" type="presParOf" srcId="{9E25D81E-6AAD-4F41-98DB-0EBF89D86854}" destId="{78EB3745-7956-D346-A112-F2C07D82D502}" srcOrd="4" destOrd="0" presId="urn:microsoft.com/office/officeart/2008/layout/LinedList"/>
    <dgm:cxn modelId="{4D6F81A9-25F1-2E4E-A041-16D18B47821E}" type="presParOf" srcId="{9E25D81E-6AAD-4F41-98DB-0EBF89D86854}" destId="{7F0C600A-0814-0A40-9CC0-0B729200194E}" srcOrd="5" destOrd="0" presId="urn:microsoft.com/office/officeart/2008/layout/LinedList"/>
    <dgm:cxn modelId="{9DD6010B-468F-274F-BD77-7A1189D1F918}" type="presParOf" srcId="{7F0C600A-0814-0A40-9CC0-0B729200194E}" destId="{F96529DD-514F-B248-BCB2-9AD7CEFF9A29}" srcOrd="0" destOrd="0" presId="urn:microsoft.com/office/officeart/2008/layout/LinedList"/>
    <dgm:cxn modelId="{A0E2AA2E-D07A-764A-B5F7-942B00EA8C00}" type="presParOf" srcId="{7F0C600A-0814-0A40-9CC0-0B729200194E}" destId="{97EAA1E1-65C7-1B41-9AC5-C447F0136E4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1FB074A-F213-4825-9763-5CBF4C064198}"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4C2E3562-8106-48D5-A130-733B9582CD70}">
      <dgm:prSet/>
      <dgm:spPr/>
      <dgm:t>
        <a:bodyPr/>
        <a:lstStyle/>
        <a:p>
          <a:r>
            <a:rPr lang="en-US" b="1" dirty="0"/>
            <a:t>Compiling Data into Tables</a:t>
          </a:r>
          <a:endParaRPr lang="en-US" dirty="0"/>
        </a:p>
      </dgm:t>
    </dgm:pt>
    <dgm:pt modelId="{40ABD2A2-CA60-4217-90CC-556AAB374FDD}" type="parTrans" cxnId="{3902C541-A06C-49D2-8417-851D66750457}">
      <dgm:prSet/>
      <dgm:spPr/>
      <dgm:t>
        <a:bodyPr/>
        <a:lstStyle/>
        <a:p>
          <a:endParaRPr lang="en-US"/>
        </a:p>
      </dgm:t>
    </dgm:pt>
    <dgm:pt modelId="{31AEE53E-4702-4D64-B39F-FC53DB18C6B2}" type="sibTrans" cxnId="{3902C541-A06C-49D2-8417-851D66750457}">
      <dgm:prSet/>
      <dgm:spPr/>
      <dgm:t>
        <a:bodyPr/>
        <a:lstStyle/>
        <a:p>
          <a:endParaRPr lang="en-US"/>
        </a:p>
      </dgm:t>
    </dgm:pt>
    <dgm:pt modelId="{4B25DB0C-7D4C-4FD9-877C-75C460C50CA6}">
      <dgm:prSet/>
      <dgm:spPr/>
      <dgm:t>
        <a:bodyPr/>
        <a:lstStyle/>
        <a:p>
          <a:r>
            <a:rPr lang="en-US" b="0" i="0" u="none" dirty="0"/>
            <a:t>We used </a:t>
          </a:r>
          <a:r>
            <a:rPr lang="en-US" b="0" i="0" u="none" dirty="0" err="1"/>
            <a:t>MySQLWorkbench</a:t>
          </a:r>
          <a:r>
            <a:rPr lang="en-US" b="0" i="0" u="none" dirty="0"/>
            <a:t> to create our dimensional table. Sports and weather tables are indexed by Date (primary key), Census and Crime tables are indexed by Chicago Community Areas(CCA) (primary key). Date and CCA are both linked to the fact table as foreign key. </a:t>
          </a:r>
          <a:endParaRPr lang="en-US" dirty="0"/>
        </a:p>
      </dgm:t>
    </dgm:pt>
    <dgm:pt modelId="{86540D6C-F443-4FD6-A4A0-B4FE735C0054}" type="parTrans" cxnId="{AB28B543-2B44-4A06-A63E-39B78C7F4900}">
      <dgm:prSet/>
      <dgm:spPr/>
      <dgm:t>
        <a:bodyPr/>
        <a:lstStyle/>
        <a:p>
          <a:endParaRPr lang="en-US"/>
        </a:p>
      </dgm:t>
    </dgm:pt>
    <dgm:pt modelId="{53E38D68-F785-4CB8-9A3B-CBC5E57BD370}" type="sibTrans" cxnId="{AB28B543-2B44-4A06-A63E-39B78C7F4900}">
      <dgm:prSet/>
      <dgm:spPr/>
      <dgm:t>
        <a:bodyPr/>
        <a:lstStyle/>
        <a:p>
          <a:endParaRPr lang="en-US"/>
        </a:p>
      </dgm:t>
    </dgm:pt>
    <dgm:pt modelId="{FFF185A9-C05D-4BF2-9D3F-5E6F22E8DA0C}">
      <dgm:prSet/>
      <dgm:spPr/>
      <dgm:t>
        <a:bodyPr/>
        <a:lstStyle/>
        <a:p>
          <a:r>
            <a:rPr lang="en-US" b="1"/>
            <a:t>Data Transformations</a:t>
          </a:r>
          <a:endParaRPr lang="en-US"/>
        </a:p>
      </dgm:t>
    </dgm:pt>
    <dgm:pt modelId="{94700F62-2623-436B-8530-FF727875D1FE}" type="parTrans" cxnId="{43FADEB8-14E2-425D-9F4B-E82F830C733F}">
      <dgm:prSet/>
      <dgm:spPr/>
      <dgm:t>
        <a:bodyPr/>
        <a:lstStyle/>
        <a:p>
          <a:endParaRPr lang="en-US"/>
        </a:p>
      </dgm:t>
    </dgm:pt>
    <dgm:pt modelId="{2CC70B58-533A-4091-B05F-60B05374A48E}" type="sibTrans" cxnId="{43FADEB8-14E2-425D-9F4B-E82F830C733F}">
      <dgm:prSet/>
      <dgm:spPr/>
      <dgm:t>
        <a:bodyPr/>
        <a:lstStyle/>
        <a:p>
          <a:endParaRPr lang="en-US"/>
        </a:p>
      </dgm:t>
    </dgm:pt>
    <dgm:pt modelId="{3E832529-23E8-41BA-96E3-E220AE1A2C44}">
      <dgm:prSet/>
      <dgm:spPr/>
      <dgm:t>
        <a:bodyPr/>
        <a:lstStyle/>
        <a:p>
          <a:r>
            <a:rPr lang="en-US" b="0" i="0" u="none" dirty="0"/>
            <a:t>All data are transformed into a rows and columns format with appropriate data type.</a:t>
          </a:r>
          <a:endParaRPr lang="en-US" dirty="0"/>
        </a:p>
      </dgm:t>
    </dgm:pt>
    <dgm:pt modelId="{8CF9AA0A-84E8-4852-9624-6B7969BA162B}" type="parTrans" cxnId="{6BC4A578-E283-4BEA-97DE-0FEBBE9287A2}">
      <dgm:prSet/>
      <dgm:spPr/>
      <dgm:t>
        <a:bodyPr/>
        <a:lstStyle/>
        <a:p>
          <a:endParaRPr lang="en-US"/>
        </a:p>
      </dgm:t>
    </dgm:pt>
    <dgm:pt modelId="{1632860E-6370-4C02-A81C-F9EF64763B7F}" type="sibTrans" cxnId="{6BC4A578-E283-4BEA-97DE-0FEBBE9287A2}">
      <dgm:prSet/>
      <dgm:spPr/>
      <dgm:t>
        <a:bodyPr/>
        <a:lstStyle/>
        <a:p>
          <a:endParaRPr lang="en-US"/>
        </a:p>
      </dgm:t>
    </dgm:pt>
    <dgm:pt modelId="{B12D9210-0C23-4E2A-AC90-34DB6E2C66D8}">
      <dgm:prSet/>
      <dgm:spPr/>
      <dgm:t>
        <a:bodyPr/>
        <a:lstStyle/>
        <a:p>
          <a:r>
            <a:rPr lang="en-US" b="1" dirty="0"/>
            <a:t>Data Mapping</a:t>
          </a:r>
          <a:endParaRPr lang="en-US" dirty="0"/>
        </a:p>
      </dgm:t>
    </dgm:pt>
    <dgm:pt modelId="{4FEE624A-82B7-4DD4-AE94-08CDC1C753DA}" type="parTrans" cxnId="{FF69855F-685B-4258-B14B-AC3835E0C7B5}">
      <dgm:prSet/>
      <dgm:spPr/>
      <dgm:t>
        <a:bodyPr/>
        <a:lstStyle/>
        <a:p>
          <a:endParaRPr lang="en-US"/>
        </a:p>
      </dgm:t>
    </dgm:pt>
    <dgm:pt modelId="{C886712C-811B-47C7-8EA1-556C1022AAD1}" type="sibTrans" cxnId="{FF69855F-685B-4258-B14B-AC3835E0C7B5}">
      <dgm:prSet/>
      <dgm:spPr/>
      <dgm:t>
        <a:bodyPr/>
        <a:lstStyle/>
        <a:p>
          <a:endParaRPr lang="en-US"/>
        </a:p>
      </dgm:t>
    </dgm:pt>
    <dgm:pt modelId="{A423E2D8-DF48-4EF9-B3EA-AE969D08E7C5}">
      <dgm:prSet/>
      <dgm:spPr/>
      <dgm:t>
        <a:bodyPr/>
        <a:lstStyle/>
        <a:p>
          <a:r>
            <a:rPr lang="en-US" b="0" i="0" u="none" dirty="0"/>
            <a:t>We have one main dataset (fact table with ridership measures) and four supporting datasets (dim tables). A </a:t>
          </a:r>
          <a:r>
            <a:rPr lang="en-US" b="0" i="1" u="none" dirty="0"/>
            <a:t>star type dimensional model </a:t>
          </a:r>
          <a:r>
            <a:rPr lang="en-US" b="0" i="0" u="none" dirty="0"/>
            <a:t>is adapted by linking 4 dimensional datasets to the main fact dataset using either DATE or CCA. </a:t>
          </a:r>
          <a:endParaRPr lang="en-US" i="1" dirty="0">
            <a:solidFill>
              <a:srgbClr val="FF0000"/>
            </a:solidFill>
          </a:endParaRPr>
        </a:p>
      </dgm:t>
    </dgm:pt>
    <dgm:pt modelId="{897B0950-12E2-4C4D-90C2-A767F68D9FB2}" type="parTrans" cxnId="{D6269CB8-9F5A-48E6-9D5B-36EAD56669FD}">
      <dgm:prSet/>
      <dgm:spPr/>
      <dgm:t>
        <a:bodyPr/>
        <a:lstStyle/>
        <a:p>
          <a:endParaRPr lang="en-US"/>
        </a:p>
      </dgm:t>
    </dgm:pt>
    <dgm:pt modelId="{DD5B4E5B-474C-49AE-AE21-0EB12C3F0DB9}" type="sibTrans" cxnId="{D6269CB8-9F5A-48E6-9D5B-36EAD56669FD}">
      <dgm:prSet/>
      <dgm:spPr/>
      <dgm:t>
        <a:bodyPr/>
        <a:lstStyle/>
        <a:p>
          <a:endParaRPr lang="en-US"/>
        </a:p>
      </dgm:t>
    </dgm:pt>
    <dgm:pt modelId="{09402982-2286-3C49-A5F9-4C67CBBFA080}">
      <dgm:prSet/>
      <dgm:spPr/>
      <dgm:t>
        <a:bodyPr/>
        <a:lstStyle/>
        <a:p>
          <a:r>
            <a:rPr lang="en-US" b="0" i="0" u="none" dirty="0"/>
            <a:t>Main dataset ridership measures are aggregated and grouped by CCA,  date and time.</a:t>
          </a:r>
          <a:endParaRPr lang="en-US" dirty="0"/>
        </a:p>
      </dgm:t>
    </dgm:pt>
    <dgm:pt modelId="{8629C563-6E76-A644-A6DC-E31FB79758AE}" type="parTrans" cxnId="{F90DD803-1AF9-F84B-AE6A-88B302BEC314}">
      <dgm:prSet/>
      <dgm:spPr/>
      <dgm:t>
        <a:bodyPr/>
        <a:lstStyle/>
        <a:p>
          <a:endParaRPr lang="en-US"/>
        </a:p>
      </dgm:t>
    </dgm:pt>
    <dgm:pt modelId="{15B92BC1-7D8B-E148-88DE-2456F3766141}" type="sibTrans" cxnId="{F90DD803-1AF9-F84B-AE6A-88B302BEC314}">
      <dgm:prSet/>
      <dgm:spPr/>
      <dgm:t>
        <a:bodyPr/>
        <a:lstStyle/>
        <a:p>
          <a:endParaRPr lang="en-US"/>
        </a:p>
      </dgm:t>
    </dgm:pt>
    <dgm:pt modelId="{5C20026A-B53E-D244-83DD-9B3A78BF76D3}">
      <dgm:prSet/>
      <dgm:spPr/>
      <dgm:t>
        <a:bodyPr/>
        <a:lstStyle/>
        <a:p>
          <a:r>
            <a:rPr lang="en-US" b="0" i="0" u="none" dirty="0"/>
            <a:t>Sports schedule datasets, and weather datasets are aggregated and grouped by date.</a:t>
          </a:r>
          <a:endParaRPr lang="en-US" dirty="0"/>
        </a:p>
      </dgm:t>
    </dgm:pt>
    <dgm:pt modelId="{9395115F-110A-384C-9DE6-3159F8F4435D}" type="parTrans" cxnId="{99F3CDB6-242D-FE4D-AE85-F4C50670720C}">
      <dgm:prSet/>
      <dgm:spPr/>
      <dgm:t>
        <a:bodyPr/>
        <a:lstStyle/>
        <a:p>
          <a:endParaRPr lang="en-US"/>
        </a:p>
      </dgm:t>
    </dgm:pt>
    <dgm:pt modelId="{CED321D2-2575-BC40-96F1-2C4A491B6EEA}" type="sibTrans" cxnId="{99F3CDB6-242D-FE4D-AE85-F4C50670720C}">
      <dgm:prSet/>
      <dgm:spPr/>
      <dgm:t>
        <a:bodyPr/>
        <a:lstStyle/>
        <a:p>
          <a:endParaRPr lang="en-US"/>
        </a:p>
      </dgm:t>
    </dgm:pt>
    <dgm:pt modelId="{8062CD71-3D13-F743-8E54-E3630BE5A1F3}">
      <dgm:prSet/>
      <dgm:spPr/>
      <dgm:t>
        <a:bodyPr/>
        <a:lstStyle/>
        <a:p>
          <a:r>
            <a:rPr lang="en-US" b="0" i="0" u="none" dirty="0"/>
            <a:t>Census and Crime datasets are  aggregated and grouped by CCA.</a:t>
          </a:r>
          <a:endParaRPr lang="en-US" dirty="0"/>
        </a:p>
      </dgm:t>
    </dgm:pt>
    <dgm:pt modelId="{825B7211-676C-9C4F-8EB8-0D823E391A00}" type="parTrans" cxnId="{80A08084-0561-3342-8431-4D87C83134CF}">
      <dgm:prSet/>
      <dgm:spPr/>
      <dgm:t>
        <a:bodyPr/>
        <a:lstStyle/>
        <a:p>
          <a:endParaRPr lang="en-US"/>
        </a:p>
      </dgm:t>
    </dgm:pt>
    <dgm:pt modelId="{99AFFE3B-30D5-F245-977D-3FC309267110}" type="sibTrans" cxnId="{80A08084-0561-3342-8431-4D87C83134CF}">
      <dgm:prSet/>
      <dgm:spPr/>
      <dgm:t>
        <a:bodyPr/>
        <a:lstStyle/>
        <a:p>
          <a:endParaRPr lang="en-US"/>
        </a:p>
      </dgm:t>
    </dgm:pt>
    <dgm:pt modelId="{ADFAFD49-A123-1F42-8526-DD17C40D9F5A}">
      <dgm:prSet/>
      <dgm:spPr/>
      <dgm:t>
        <a:bodyPr/>
        <a:lstStyle/>
        <a:p>
          <a:r>
            <a:rPr lang="en-US" b="0" i="0" u="none" dirty="0"/>
            <a:t>CCA Geographic boundaries data are transformed to meet tableau virtualization requirement</a:t>
          </a:r>
          <a:endParaRPr lang="en-US" dirty="0"/>
        </a:p>
      </dgm:t>
    </dgm:pt>
    <dgm:pt modelId="{03E53832-A548-0E44-829F-41ED0A4B0711}" type="parTrans" cxnId="{A450CC5B-82AF-D141-AAD7-78106D5A9232}">
      <dgm:prSet/>
      <dgm:spPr/>
      <dgm:t>
        <a:bodyPr/>
        <a:lstStyle/>
        <a:p>
          <a:endParaRPr lang="en-US"/>
        </a:p>
      </dgm:t>
    </dgm:pt>
    <dgm:pt modelId="{205F8164-8F09-DD42-83BB-19CB5F61DBD9}" type="sibTrans" cxnId="{A450CC5B-82AF-D141-AAD7-78106D5A9232}">
      <dgm:prSet/>
      <dgm:spPr/>
      <dgm:t>
        <a:bodyPr/>
        <a:lstStyle/>
        <a:p>
          <a:endParaRPr lang="en-US"/>
        </a:p>
      </dgm:t>
    </dgm:pt>
    <dgm:pt modelId="{B9565EC4-98A6-2A4F-B6CE-B3BE91EA8F87}">
      <dgm:prSet/>
      <dgm:spPr/>
      <dgm:t>
        <a:bodyPr/>
        <a:lstStyle/>
        <a:p>
          <a:r>
            <a:rPr lang="en-US" b="0" i="1" u="none" dirty="0">
              <a:solidFill>
                <a:srgbClr val="FF0000"/>
              </a:solidFill>
            </a:rPr>
            <a:t>Note: Ridership By Hours of A Day is an independent analytical entity that  provides additional business insights on ridership, tip and Shared Trips.</a:t>
          </a:r>
          <a:endParaRPr lang="en-US" i="1" dirty="0">
            <a:solidFill>
              <a:srgbClr val="FF0000"/>
            </a:solidFill>
          </a:endParaRPr>
        </a:p>
      </dgm:t>
    </dgm:pt>
    <dgm:pt modelId="{845218E6-1E9C-ED4F-8F54-64BF411525A9}" type="parTrans" cxnId="{44C0F92B-5735-E14F-8507-F0BB8E8F65FE}">
      <dgm:prSet/>
      <dgm:spPr/>
      <dgm:t>
        <a:bodyPr/>
        <a:lstStyle/>
        <a:p>
          <a:endParaRPr lang="en-US"/>
        </a:p>
      </dgm:t>
    </dgm:pt>
    <dgm:pt modelId="{E0DC1B32-F2A5-8F4D-80FE-A985632FDE19}" type="sibTrans" cxnId="{44C0F92B-5735-E14F-8507-F0BB8E8F65FE}">
      <dgm:prSet/>
      <dgm:spPr/>
      <dgm:t>
        <a:bodyPr/>
        <a:lstStyle/>
        <a:p>
          <a:endParaRPr lang="en-US"/>
        </a:p>
      </dgm:t>
    </dgm:pt>
    <dgm:pt modelId="{8893838B-5BB9-0F41-996C-53A876952E4C}" type="pres">
      <dgm:prSet presAssocID="{A1FB074A-F213-4825-9763-5CBF4C064198}" presName="linear" presStyleCnt="0">
        <dgm:presLayoutVars>
          <dgm:animLvl val="lvl"/>
          <dgm:resizeHandles val="exact"/>
        </dgm:presLayoutVars>
      </dgm:prSet>
      <dgm:spPr/>
    </dgm:pt>
    <dgm:pt modelId="{66BA4F46-BC5C-B141-8741-4B79C5F081CE}" type="pres">
      <dgm:prSet presAssocID="{4C2E3562-8106-48D5-A130-733B9582CD70}" presName="parentText" presStyleLbl="node1" presStyleIdx="0" presStyleCnt="3">
        <dgm:presLayoutVars>
          <dgm:chMax val="0"/>
          <dgm:bulletEnabled val="1"/>
        </dgm:presLayoutVars>
      </dgm:prSet>
      <dgm:spPr/>
    </dgm:pt>
    <dgm:pt modelId="{F6E5F9D8-A891-AD4E-A1E9-5AE67C936FDA}" type="pres">
      <dgm:prSet presAssocID="{4C2E3562-8106-48D5-A130-733B9582CD70}" presName="childText" presStyleLbl="revTx" presStyleIdx="0" presStyleCnt="3">
        <dgm:presLayoutVars>
          <dgm:bulletEnabled val="1"/>
        </dgm:presLayoutVars>
      </dgm:prSet>
      <dgm:spPr/>
    </dgm:pt>
    <dgm:pt modelId="{467F66CF-5437-264F-9856-0BA42B6870CD}" type="pres">
      <dgm:prSet presAssocID="{FFF185A9-C05D-4BF2-9D3F-5E6F22E8DA0C}" presName="parentText" presStyleLbl="node1" presStyleIdx="1" presStyleCnt="3">
        <dgm:presLayoutVars>
          <dgm:chMax val="0"/>
          <dgm:bulletEnabled val="1"/>
        </dgm:presLayoutVars>
      </dgm:prSet>
      <dgm:spPr/>
    </dgm:pt>
    <dgm:pt modelId="{52AC06F6-62C5-B945-9DA8-D80125D2D178}" type="pres">
      <dgm:prSet presAssocID="{FFF185A9-C05D-4BF2-9D3F-5E6F22E8DA0C}" presName="childText" presStyleLbl="revTx" presStyleIdx="1" presStyleCnt="3">
        <dgm:presLayoutVars>
          <dgm:bulletEnabled val="1"/>
        </dgm:presLayoutVars>
      </dgm:prSet>
      <dgm:spPr/>
    </dgm:pt>
    <dgm:pt modelId="{A2026110-568D-9641-9577-E53604CB886B}" type="pres">
      <dgm:prSet presAssocID="{B12D9210-0C23-4E2A-AC90-34DB6E2C66D8}" presName="parentText" presStyleLbl="node1" presStyleIdx="2" presStyleCnt="3">
        <dgm:presLayoutVars>
          <dgm:chMax val="0"/>
          <dgm:bulletEnabled val="1"/>
        </dgm:presLayoutVars>
      </dgm:prSet>
      <dgm:spPr/>
    </dgm:pt>
    <dgm:pt modelId="{F39F3EB7-6FEA-D246-8762-6F9C581FEC22}" type="pres">
      <dgm:prSet presAssocID="{B12D9210-0C23-4E2A-AC90-34DB6E2C66D8}" presName="childText" presStyleLbl="revTx" presStyleIdx="2" presStyleCnt="3" custScaleY="118000">
        <dgm:presLayoutVars>
          <dgm:bulletEnabled val="1"/>
        </dgm:presLayoutVars>
      </dgm:prSet>
      <dgm:spPr/>
    </dgm:pt>
  </dgm:ptLst>
  <dgm:cxnLst>
    <dgm:cxn modelId="{F90DD803-1AF9-F84B-AE6A-88B302BEC314}" srcId="{FFF185A9-C05D-4BF2-9D3F-5E6F22E8DA0C}" destId="{09402982-2286-3C49-A5F9-4C67CBBFA080}" srcOrd="1" destOrd="0" parTransId="{8629C563-6E76-A644-A6DC-E31FB79758AE}" sibTransId="{15B92BC1-7D8B-E148-88DE-2456F3766141}"/>
    <dgm:cxn modelId="{CEE73704-8834-0845-8462-F231DA45B883}" type="presOf" srcId="{ADFAFD49-A123-1F42-8526-DD17C40D9F5A}" destId="{52AC06F6-62C5-B945-9DA8-D80125D2D178}" srcOrd="0" destOrd="4" presId="urn:microsoft.com/office/officeart/2005/8/layout/vList2"/>
    <dgm:cxn modelId="{DB6CF82B-DBBD-E84E-9F53-C9E90330885C}" type="presOf" srcId="{B12D9210-0C23-4E2A-AC90-34DB6E2C66D8}" destId="{A2026110-568D-9641-9577-E53604CB886B}" srcOrd="0" destOrd="0" presId="urn:microsoft.com/office/officeart/2005/8/layout/vList2"/>
    <dgm:cxn modelId="{44C0F92B-5735-E14F-8507-F0BB8E8F65FE}" srcId="{B12D9210-0C23-4E2A-AC90-34DB6E2C66D8}" destId="{B9565EC4-98A6-2A4F-B6CE-B3BE91EA8F87}" srcOrd="1" destOrd="0" parTransId="{845218E6-1E9C-ED4F-8F54-64BF411525A9}" sibTransId="{E0DC1B32-F2A5-8F4D-80FE-A985632FDE19}"/>
    <dgm:cxn modelId="{A1C6DA35-D979-F144-B14B-5E6C44109444}" type="presOf" srcId="{B9565EC4-98A6-2A4F-B6CE-B3BE91EA8F87}" destId="{F39F3EB7-6FEA-D246-8762-6F9C581FEC22}" srcOrd="0" destOrd="1" presId="urn:microsoft.com/office/officeart/2005/8/layout/vList2"/>
    <dgm:cxn modelId="{FE5CEC39-02EF-424C-AC43-5BC4A10EB691}" type="presOf" srcId="{09402982-2286-3C49-A5F9-4C67CBBFA080}" destId="{52AC06F6-62C5-B945-9DA8-D80125D2D178}" srcOrd="0" destOrd="1" presId="urn:microsoft.com/office/officeart/2005/8/layout/vList2"/>
    <dgm:cxn modelId="{3902C541-A06C-49D2-8417-851D66750457}" srcId="{A1FB074A-F213-4825-9763-5CBF4C064198}" destId="{4C2E3562-8106-48D5-A130-733B9582CD70}" srcOrd="0" destOrd="0" parTransId="{40ABD2A2-CA60-4217-90CC-556AAB374FDD}" sibTransId="{31AEE53E-4702-4D64-B39F-FC53DB18C6B2}"/>
    <dgm:cxn modelId="{AB28B543-2B44-4A06-A63E-39B78C7F4900}" srcId="{4C2E3562-8106-48D5-A130-733B9582CD70}" destId="{4B25DB0C-7D4C-4FD9-877C-75C460C50CA6}" srcOrd="0" destOrd="0" parTransId="{86540D6C-F443-4FD6-A4A0-B4FE735C0054}" sibTransId="{53E38D68-F785-4CB8-9A3B-CBC5E57BD370}"/>
    <dgm:cxn modelId="{A38B6A48-EA41-D54A-A2EF-380683C35D3D}" type="presOf" srcId="{3E832529-23E8-41BA-96E3-E220AE1A2C44}" destId="{52AC06F6-62C5-B945-9DA8-D80125D2D178}" srcOrd="0" destOrd="0" presId="urn:microsoft.com/office/officeart/2005/8/layout/vList2"/>
    <dgm:cxn modelId="{FF90554A-5A6D-154C-AAD6-6D40251DCE4F}" type="presOf" srcId="{8062CD71-3D13-F743-8E54-E3630BE5A1F3}" destId="{52AC06F6-62C5-B945-9DA8-D80125D2D178}" srcOrd="0" destOrd="3" presId="urn:microsoft.com/office/officeart/2005/8/layout/vList2"/>
    <dgm:cxn modelId="{DC4F0A4B-55CA-A646-A602-0E7CBB1C9938}" type="presOf" srcId="{4C2E3562-8106-48D5-A130-733B9582CD70}" destId="{66BA4F46-BC5C-B141-8741-4B79C5F081CE}" srcOrd="0" destOrd="0" presId="urn:microsoft.com/office/officeart/2005/8/layout/vList2"/>
    <dgm:cxn modelId="{A450CC5B-82AF-D141-AAD7-78106D5A9232}" srcId="{FFF185A9-C05D-4BF2-9D3F-5E6F22E8DA0C}" destId="{ADFAFD49-A123-1F42-8526-DD17C40D9F5A}" srcOrd="4" destOrd="0" parTransId="{03E53832-A548-0E44-829F-41ED0A4B0711}" sibTransId="{205F8164-8F09-DD42-83BB-19CB5F61DBD9}"/>
    <dgm:cxn modelId="{FF69855F-685B-4258-B14B-AC3835E0C7B5}" srcId="{A1FB074A-F213-4825-9763-5CBF4C064198}" destId="{B12D9210-0C23-4E2A-AC90-34DB6E2C66D8}" srcOrd="2" destOrd="0" parTransId="{4FEE624A-82B7-4DD4-AE94-08CDC1C753DA}" sibTransId="{C886712C-811B-47C7-8EA1-556C1022AAD1}"/>
    <dgm:cxn modelId="{D39FFB61-6876-1C46-9E96-0A442F873D34}" type="presOf" srcId="{4B25DB0C-7D4C-4FD9-877C-75C460C50CA6}" destId="{F6E5F9D8-A891-AD4E-A1E9-5AE67C936FDA}" srcOrd="0" destOrd="0" presId="urn:microsoft.com/office/officeart/2005/8/layout/vList2"/>
    <dgm:cxn modelId="{6BC4A578-E283-4BEA-97DE-0FEBBE9287A2}" srcId="{FFF185A9-C05D-4BF2-9D3F-5E6F22E8DA0C}" destId="{3E832529-23E8-41BA-96E3-E220AE1A2C44}" srcOrd="0" destOrd="0" parTransId="{8CF9AA0A-84E8-4852-9624-6B7969BA162B}" sibTransId="{1632860E-6370-4C02-A81C-F9EF64763B7F}"/>
    <dgm:cxn modelId="{38CEF07A-5F23-6B47-801F-095D7FF745F8}" type="presOf" srcId="{A423E2D8-DF48-4EF9-B3EA-AE969D08E7C5}" destId="{F39F3EB7-6FEA-D246-8762-6F9C581FEC22}" srcOrd="0" destOrd="0" presId="urn:microsoft.com/office/officeart/2005/8/layout/vList2"/>
    <dgm:cxn modelId="{80A08084-0561-3342-8431-4D87C83134CF}" srcId="{FFF185A9-C05D-4BF2-9D3F-5E6F22E8DA0C}" destId="{8062CD71-3D13-F743-8E54-E3630BE5A1F3}" srcOrd="3" destOrd="0" parTransId="{825B7211-676C-9C4F-8EB8-0D823E391A00}" sibTransId="{99AFFE3B-30D5-F245-977D-3FC309267110}"/>
    <dgm:cxn modelId="{939374B4-080B-6F48-BF3A-9775AD6AB556}" type="presOf" srcId="{A1FB074A-F213-4825-9763-5CBF4C064198}" destId="{8893838B-5BB9-0F41-996C-53A876952E4C}" srcOrd="0" destOrd="0" presId="urn:microsoft.com/office/officeart/2005/8/layout/vList2"/>
    <dgm:cxn modelId="{99F3CDB6-242D-FE4D-AE85-F4C50670720C}" srcId="{FFF185A9-C05D-4BF2-9D3F-5E6F22E8DA0C}" destId="{5C20026A-B53E-D244-83DD-9B3A78BF76D3}" srcOrd="2" destOrd="0" parTransId="{9395115F-110A-384C-9DE6-3159F8F4435D}" sibTransId="{CED321D2-2575-BC40-96F1-2C4A491B6EEA}"/>
    <dgm:cxn modelId="{D6269CB8-9F5A-48E6-9D5B-36EAD56669FD}" srcId="{B12D9210-0C23-4E2A-AC90-34DB6E2C66D8}" destId="{A423E2D8-DF48-4EF9-B3EA-AE969D08E7C5}" srcOrd="0" destOrd="0" parTransId="{897B0950-12E2-4C4D-90C2-A767F68D9FB2}" sibTransId="{DD5B4E5B-474C-49AE-AE21-0EB12C3F0DB9}"/>
    <dgm:cxn modelId="{43FADEB8-14E2-425D-9F4B-E82F830C733F}" srcId="{A1FB074A-F213-4825-9763-5CBF4C064198}" destId="{FFF185A9-C05D-4BF2-9D3F-5E6F22E8DA0C}" srcOrd="1" destOrd="0" parTransId="{94700F62-2623-436B-8530-FF727875D1FE}" sibTransId="{2CC70B58-533A-4091-B05F-60B05374A48E}"/>
    <dgm:cxn modelId="{D3E883D1-5AA9-144A-A369-2F5CDBCC1215}" type="presOf" srcId="{5C20026A-B53E-D244-83DD-9B3A78BF76D3}" destId="{52AC06F6-62C5-B945-9DA8-D80125D2D178}" srcOrd="0" destOrd="2" presId="urn:microsoft.com/office/officeart/2005/8/layout/vList2"/>
    <dgm:cxn modelId="{C2A4BAD2-1CB1-9243-B696-F0AF72835D22}" type="presOf" srcId="{FFF185A9-C05D-4BF2-9D3F-5E6F22E8DA0C}" destId="{467F66CF-5437-264F-9856-0BA42B6870CD}" srcOrd="0" destOrd="0" presId="urn:microsoft.com/office/officeart/2005/8/layout/vList2"/>
    <dgm:cxn modelId="{D783F39A-8EDE-9149-BE62-97642933C5F2}" type="presParOf" srcId="{8893838B-5BB9-0F41-996C-53A876952E4C}" destId="{66BA4F46-BC5C-B141-8741-4B79C5F081CE}" srcOrd="0" destOrd="0" presId="urn:microsoft.com/office/officeart/2005/8/layout/vList2"/>
    <dgm:cxn modelId="{67C87159-7BFE-684C-813E-07DEEFF1D3D8}" type="presParOf" srcId="{8893838B-5BB9-0F41-996C-53A876952E4C}" destId="{F6E5F9D8-A891-AD4E-A1E9-5AE67C936FDA}" srcOrd="1" destOrd="0" presId="urn:microsoft.com/office/officeart/2005/8/layout/vList2"/>
    <dgm:cxn modelId="{A6E20049-A462-7148-8458-F84E76262241}" type="presParOf" srcId="{8893838B-5BB9-0F41-996C-53A876952E4C}" destId="{467F66CF-5437-264F-9856-0BA42B6870CD}" srcOrd="2" destOrd="0" presId="urn:microsoft.com/office/officeart/2005/8/layout/vList2"/>
    <dgm:cxn modelId="{EF491A9E-1CC6-3D44-A3A8-DB3AC52BC9D7}" type="presParOf" srcId="{8893838B-5BB9-0F41-996C-53A876952E4C}" destId="{52AC06F6-62C5-B945-9DA8-D80125D2D178}" srcOrd="3" destOrd="0" presId="urn:microsoft.com/office/officeart/2005/8/layout/vList2"/>
    <dgm:cxn modelId="{3583D4D9-0E77-F844-94E1-E7A4B1218101}" type="presParOf" srcId="{8893838B-5BB9-0F41-996C-53A876952E4C}" destId="{A2026110-568D-9641-9577-E53604CB886B}" srcOrd="4" destOrd="0" presId="urn:microsoft.com/office/officeart/2005/8/layout/vList2"/>
    <dgm:cxn modelId="{D01258F2-A5F2-B340-9EF9-5825B90402B7}" type="presParOf" srcId="{8893838B-5BB9-0F41-996C-53A876952E4C}" destId="{F39F3EB7-6FEA-D246-8762-6F9C581FEC22}"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60A3B99-8054-4FDD-9165-4D34BE8ACA71}"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C24CD49-2061-42EA-A7DD-9480F871E1DD}">
      <dgm:prSet/>
      <dgm:spPr/>
      <dgm:t>
        <a:bodyPr/>
        <a:lstStyle/>
        <a:p>
          <a:pPr>
            <a:lnSpc>
              <a:spcPct val="100000"/>
            </a:lnSpc>
            <a:defRPr b="1"/>
          </a:pPr>
          <a:r>
            <a:rPr lang="en-US" b="1"/>
            <a:t>Data Types </a:t>
          </a:r>
          <a:endParaRPr lang="en-US"/>
        </a:p>
      </dgm:t>
    </dgm:pt>
    <dgm:pt modelId="{948D51FC-80F7-40D4-A759-923BBF6F9C76}" type="parTrans" cxnId="{0C79E3E8-1601-4C5F-8D98-AAAC2F862AA1}">
      <dgm:prSet/>
      <dgm:spPr/>
      <dgm:t>
        <a:bodyPr/>
        <a:lstStyle/>
        <a:p>
          <a:endParaRPr lang="en-US"/>
        </a:p>
      </dgm:t>
    </dgm:pt>
    <dgm:pt modelId="{56320C50-9AA3-4BB6-86EF-68BEB7137D55}" type="sibTrans" cxnId="{0C79E3E8-1601-4C5F-8D98-AAAC2F862AA1}">
      <dgm:prSet/>
      <dgm:spPr/>
      <dgm:t>
        <a:bodyPr/>
        <a:lstStyle/>
        <a:p>
          <a:endParaRPr lang="en-US"/>
        </a:p>
      </dgm:t>
    </dgm:pt>
    <dgm:pt modelId="{A484D773-B740-4A3D-A50D-FF24CAE69214}">
      <dgm:prSet/>
      <dgm:spPr/>
      <dgm:t>
        <a:bodyPr/>
        <a:lstStyle/>
        <a:p>
          <a:pPr>
            <a:lnSpc>
              <a:spcPct val="100000"/>
            </a:lnSpc>
          </a:pPr>
          <a:r>
            <a:rPr lang="en-US"/>
            <a:t>id: INT</a:t>
          </a:r>
        </a:p>
      </dgm:t>
    </dgm:pt>
    <dgm:pt modelId="{A6B97F40-C88F-4D2C-BDB8-3CEC8FB8E787}" type="parTrans" cxnId="{5D8690F8-BF9F-4B27-9B40-8C51975B2E86}">
      <dgm:prSet/>
      <dgm:spPr/>
      <dgm:t>
        <a:bodyPr/>
        <a:lstStyle/>
        <a:p>
          <a:endParaRPr lang="en-US"/>
        </a:p>
      </dgm:t>
    </dgm:pt>
    <dgm:pt modelId="{28502DA2-6451-406B-847F-0177B9C171CA}" type="sibTrans" cxnId="{5D8690F8-BF9F-4B27-9B40-8C51975B2E86}">
      <dgm:prSet/>
      <dgm:spPr/>
      <dgm:t>
        <a:bodyPr/>
        <a:lstStyle/>
        <a:p>
          <a:endParaRPr lang="en-US"/>
        </a:p>
      </dgm:t>
    </dgm:pt>
    <dgm:pt modelId="{D865C411-EF65-4225-8C9C-E034BB01FF05}">
      <dgm:prSet/>
      <dgm:spPr/>
      <dgm:t>
        <a:bodyPr/>
        <a:lstStyle/>
        <a:p>
          <a:pPr>
            <a:lnSpc>
              <a:spcPct val="100000"/>
            </a:lnSpc>
          </a:pPr>
          <a:r>
            <a:rPr lang="en-US"/>
            <a:t>Date: DATE</a:t>
          </a:r>
        </a:p>
      </dgm:t>
    </dgm:pt>
    <dgm:pt modelId="{94041B1A-648D-436A-AFBE-B414B26B8DA7}" type="parTrans" cxnId="{46606695-7DE6-4DB1-9108-F79AFFD0C586}">
      <dgm:prSet/>
      <dgm:spPr/>
      <dgm:t>
        <a:bodyPr/>
        <a:lstStyle/>
        <a:p>
          <a:endParaRPr lang="en-US"/>
        </a:p>
      </dgm:t>
    </dgm:pt>
    <dgm:pt modelId="{7E7A49AE-5B9A-4619-9FC1-DE9032394C0E}" type="sibTrans" cxnId="{46606695-7DE6-4DB1-9108-F79AFFD0C586}">
      <dgm:prSet/>
      <dgm:spPr/>
      <dgm:t>
        <a:bodyPr/>
        <a:lstStyle/>
        <a:p>
          <a:endParaRPr lang="en-US"/>
        </a:p>
      </dgm:t>
    </dgm:pt>
    <dgm:pt modelId="{1AF078E0-089C-4FAE-9230-E3A89EA78FC9}">
      <dgm:prSet/>
      <dgm:spPr/>
      <dgm:t>
        <a:bodyPr/>
        <a:lstStyle/>
        <a:p>
          <a:pPr>
            <a:lnSpc>
              <a:spcPct val="100000"/>
            </a:lnSpc>
          </a:pPr>
          <a:r>
            <a:rPr lang="en-US" dirty="0"/>
            <a:t>CCA: INT</a:t>
          </a:r>
        </a:p>
      </dgm:t>
    </dgm:pt>
    <dgm:pt modelId="{5A318744-0BEE-4111-8DDB-7F6758400632}" type="parTrans" cxnId="{080328DD-F55C-4A1A-A6AC-506F3F92B64E}">
      <dgm:prSet/>
      <dgm:spPr/>
      <dgm:t>
        <a:bodyPr/>
        <a:lstStyle/>
        <a:p>
          <a:endParaRPr lang="en-US"/>
        </a:p>
      </dgm:t>
    </dgm:pt>
    <dgm:pt modelId="{6FD9D2A8-3672-43CA-8A96-4529B8513F92}" type="sibTrans" cxnId="{080328DD-F55C-4A1A-A6AC-506F3F92B64E}">
      <dgm:prSet/>
      <dgm:spPr/>
      <dgm:t>
        <a:bodyPr/>
        <a:lstStyle/>
        <a:p>
          <a:endParaRPr lang="en-US"/>
        </a:p>
      </dgm:t>
    </dgm:pt>
    <dgm:pt modelId="{D7855CEC-328E-4386-AEBB-FE5268B2061B}">
      <dgm:prSet/>
      <dgm:spPr/>
      <dgm:t>
        <a:bodyPr/>
        <a:lstStyle/>
        <a:p>
          <a:pPr>
            <a:lnSpc>
              <a:spcPct val="100000"/>
            </a:lnSpc>
          </a:pPr>
          <a:r>
            <a:rPr lang="en-US" dirty="0"/>
            <a:t>MEAN &amp; MEDIAN attributes: DOUBLE</a:t>
          </a:r>
        </a:p>
      </dgm:t>
    </dgm:pt>
    <dgm:pt modelId="{9784FBA8-F46A-4DC2-AB62-94340F58747A}" type="parTrans" cxnId="{A4402FA8-8F2D-4CEF-96A9-DAE67064E8EF}">
      <dgm:prSet/>
      <dgm:spPr/>
      <dgm:t>
        <a:bodyPr/>
        <a:lstStyle/>
        <a:p>
          <a:endParaRPr lang="en-US"/>
        </a:p>
      </dgm:t>
    </dgm:pt>
    <dgm:pt modelId="{13695E1F-0A1A-4B0F-8B00-824C007A05F2}" type="sibTrans" cxnId="{A4402FA8-8F2D-4CEF-96A9-DAE67064E8EF}">
      <dgm:prSet/>
      <dgm:spPr/>
      <dgm:t>
        <a:bodyPr/>
        <a:lstStyle/>
        <a:p>
          <a:endParaRPr lang="en-US"/>
        </a:p>
      </dgm:t>
    </dgm:pt>
    <dgm:pt modelId="{CE2F497E-44A7-4B8D-82DC-36B8B5440367}">
      <dgm:prSet/>
      <dgm:spPr/>
      <dgm:t>
        <a:bodyPr/>
        <a:lstStyle/>
        <a:p>
          <a:pPr>
            <a:lnSpc>
              <a:spcPct val="100000"/>
            </a:lnSpc>
          </a:pPr>
          <a:r>
            <a:rPr lang="en-US"/>
            <a:t>Others: INT</a:t>
          </a:r>
        </a:p>
      </dgm:t>
    </dgm:pt>
    <dgm:pt modelId="{4594CB3A-3EC0-4D90-AE3E-3F2F1098615C}" type="parTrans" cxnId="{B86CEE66-3108-4D5A-BDDE-931AEC6CC541}">
      <dgm:prSet/>
      <dgm:spPr/>
      <dgm:t>
        <a:bodyPr/>
        <a:lstStyle/>
        <a:p>
          <a:endParaRPr lang="en-US"/>
        </a:p>
      </dgm:t>
    </dgm:pt>
    <dgm:pt modelId="{5E1D652A-305E-4F5A-A55D-8C59AEBC1843}" type="sibTrans" cxnId="{B86CEE66-3108-4D5A-BDDE-931AEC6CC541}">
      <dgm:prSet/>
      <dgm:spPr/>
      <dgm:t>
        <a:bodyPr/>
        <a:lstStyle/>
        <a:p>
          <a:endParaRPr lang="en-US"/>
        </a:p>
      </dgm:t>
    </dgm:pt>
    <dgm:pt modelId="{31950CAE-85B8-414B-B485-C83EF4DF8F80}">
      <dgm:prSet/>
      <dgm:spPr/>
      <dgm:t>
        <a:bodyPr/>
        <a:lstStyle/>
        <a:p>
          <a:pPr>
            <a:lnSpc>
              <a:spcPct val="100000"/>
            </a:lnSpc>
            <a:defRPr b="1"/>
          </a:pPr>
          <a:r>
            <a:rPr lang="en-US" b="1"/>
            <a:t>Dealing with NAs</a:t>
          </a:r>
          <a:endParaRPr lang="en-US"/>
        </a:p>
      </dgm:t>
    </dgm:pt>
    <dgm:pt modelId="{3B2A30B3-4924-4B1B-89E4-1626062F8D7A}" type="parTrans" cxnId="{297EA527-D832-40D9-B749-6170622C52F1}">
      <dgm:prSet/>
      <dgm:spPr/>
      <dgm:t>
        <a:bodyPr/>
        <a:lstStyle/>
        <a:p>
          <a:endParaRPr lang="en-US"/>
        </a:p>
      </dgm:t>
    </dgm:pt>
    <dgm:pt modelId="{F1F172A3-B5E1-4EB1-A6F3-D0DEA152F19E}" type="sibTrans" cxnId="{297EA527-D832-40D9-B749-6170622C52F1}">
      <dgm:prSet/>
      <dgm:spPr/>
      <dgm:t>
        <a:bodyPr/>
        <a:lstStyle/>
        <a:p>
          <a:endParaRPr lang="en-US"/>
        </a:p>
      </dgm:t>
    </dgm:pt>
    <dgm:pt modelId="{8CA1E118-EECE-44E8-810D-D030153F2F07}">
      <dgm:prSet/>
      <dgm:spPr/>
      <dgm:t>
        <a:bodyPr/>
        <a:lstStyle/>
        <a:p>
          <a:pPr>
            <a:lnSpc>
              <a:spcPct val="100000"/>
            </a:lnSpc>
          </a:pPr>
          <a:r>
            <a:rPr lang="en-US"/>
            <a:t>Weather: Drop NA rows</a:t>
          </a:r>
        </a:p>
      </dgm:t>
    </dgm:pt>
    <dgm:pt modelId="{91657CF6-D5C9-4450-9551-B748F8F66F47}" type="parTrans" cxnId="{51AD8C4D-D54E-44DE-92FF-D92FEE24EEF0}">
      <dgm:prSet/>
      <dgm:spPr/>
      <dgm:t>
        <a:bodyPr/>
        <a:lstStyle/>
        <a:p>
          <a:endParaRPr lang="en-US"/>
        </a:p>
      </dgm:t>
    </dgm:pt>
    <dgm:pt modelId="{69444102-08F1-463F-B56F-6E4C5ED66323}" type="sibTrans" cxnId="{51AD8C4D-D54E-44DE-92FF-D92FEE24EEF0}">
      <dgm:prSet/>
      <dgm:spPr/>
      <dgm:t>
        <a:bodyPr/>
        <a:lstStyle/>
        <a:p>
          <a:endParaRPr lang="en-US"/>
        </a:p>
      </dgm:t>
    </dgm:pt>
    <dgm:pt modelId="{19F8132E-F6B8-4F6E-8A78-CE863A833E4E}">
      <dgm:prSet/>
      <dgm:spPr/>
      <dgm:t>
        <a:bodyPr/>
        <a:lstStyle/>
        <a:p>
          <a:pPr>
            <a:lnSpc>
              <a:spcPct val="100000"/>
            </a:lnSpc>
          </a:pPr>
          <a:r>
            <a:rPr lang="en-US"/>
            <a:t>Main Dataset: Fill NA with 0</a:t>
          </a:r>
        </a:p>
      </dgm:t>
    </dgm:pt>
    <dgm:pt modelId="{56F970FF-0D42-4B12-9627-E94964F2CC9A}" type="parTrans" cxnId="{DF7241CC-F3A7-448A-AC7E-2D39EEDC2DD1}">
      <dgm:prSet/>
      <dgm:spPr/>
      <dgm:t>
        <a:bodyPr/>
        <a:lstStyle/>
        <a:p>
          <a:endParaRPr lang="en-US"/>
        </a:p>
      </dgm:t>
    </dgm:pt>
    <dgm:pt modelId="{559C58B7-446E-4B0B-A3FD-3B0E918B0C93}" type="sibTrans" cxnId="{DF7241CC-F3A7-448A-AC7E-2D39EEDC2DD1}">
      <dgm:prSet/>
      <dgm:spPr/>
      <dgm:t>
        <a:bodyPr/>
        <a:lstStyle/>
        <a:p>
          <a:endParaRPr lang="en-US"/>
        </a:p>
      </dgm:t>
    </dgm:pt>
    <dgm:pt modelId="{6A82DB1D-DB8D-4055-AED8-6A4ED6573213}">
      <dgm:prSet/>
      <dgm:spPr/>
      <dgm:t>
        <a:bodyPr/>
        <a:lstStyle/>
        <a:p>
          <a:pPr>
            <a:lnSpc>
              <a:spcPct val="100000"/>
            </a:lnSpc>
            <a:defRPr b="1"/>
          </a:pPr>
          <a:r>
            <a:rPr lang="en-US" b="1"/>
            <a:t>Using Dimensional Tables</a:t>
          </a:r>
          <a:endParaRPr lang="en-US"/>
        </a:p>
      </dgm:t>
    </dgm:pt>
    <dgm:pt modelId="{AB3C5FAD-4BEC-468C-99DF-3773CEB838DE}" type="parTrans" cxnId="{9C8B579A-33C8-40F0-9BFA-0F99CCE7DCC2}">
      <dgm:prSet/>
      <dgm:spPr/>
      <dgm:t>
        <a:bodyPr/>
        <a:lstStyle/>
        <a:p>
          <a:endParaRPr lang="en-US"/>
        </a:p>
      </dgm:t>
    </dgm:pt>
    <dgm:pt modelId="{C66C80C5-006B-4FF9-9859-3617C509BB15}" type="sibTrans" cxnId="{9C8B579A-33C8-40F0-9BFA-0F99CCE7DCC2}">
      <dgm:prSet/>
      <dgm:spPr/>
      <dgm:t>
        <a:bodyPr/>
        <a:lstStyle/>
        <a:p>
          <a:endParaRPr lang="en-US"/>
        </a:p>
      </dgm:t>
    </dgm:pt>
    <dgm:pt modelId="{14B679E8-D30E-4C0C-B170-DADA3B633D20}">
      <dgm:prSet/>
      <dgm:spPr/>
      <dgm:t>
        <a:bodyPr/>
        <a:lstStyle/>
        <a:p>
          <a:pPr>
            <a:lnSpc>
              <a:spcPct val="100000"/>
            </a:lnSpc>
          </a:pPr>
          <a:r>
            <a:rPr lang="en-US"/>
            <a:t>- Maintain historical information for any dimension</a:t>
          </a:r>
        </a:p>
      </dgm:t>
    </dgm:pt>
    <dgm:pt modelId="{B8CBDAEA-AEFC-46AB-9D37-137A9A09473F}" type="parTrans" cxnId="{158ED056-B9D1-4DBF-86F4-2493D7429815}">
      <dgm:prSet/>
      <dgm:spPr/>
      <dgm:t>
        <a:bodyPr/>
        <a:lstStyle/>
        <a:p>
          <a:endParaRPr lang="en-US"/>
        </a:p>
      </dgm:t>
    </dgm:pt>
    <dgm:pt modelId="{C9090C3C-85EE-49B2-8854-E0CBFA573EE8}" type="sibTrans" cxnId="{158ED056-B9D1-4DBF-86F4-2493D7429815}">
      <dgm:prSet/>
      <dgm:spPr/>
      <dgm:t>
        <a:bodyPr/>
        <a:lstStyle/>
        <a:p>
          <a:endParaRPr lang="en-US"/>
        </a:p>
      </dgm:t>
    </dgm:pt>
    <dgm:pt modelId="{D47E4E78-0709-4A60-87CB-5E23E8F4506A}">
      <dgm:prSet/>
      <dgm:spPr/>
      <dgm:t>
        <a:bodyPr/>
        <a:lstStyle/>
        <a:p>
          <a:pPr>
            <a:lnSpc>
              <a:spcPct val="100000"/>
            </a:lnSpc>
          </a:pPr>
          <a:r>
            <a:rPr lang="en-US"/>
            <a:t>- Less processing time and higher performance</a:t>
          </a:r>
        </a:p>
      </dgm:t>
    </dgm:pt>
    <dgm:pt modelId="{A37D5CAC-46FD-4756-9B60-1998F2860548}" type="parTrans" cxnId="{3A48AD66-06EC-41C9-B68B-A27713CAAA6C}">
      <dgm:prSet/>
      <dgm:spPr/>
      <dgm:t>
        <a:bodyPr/>
        <a:lstStyle/>
        <a:p>
          <a:endParaRPr lang="en-US"/>
        </a:p>
      </dgm:t>
    </dgm:pt>
    <dgm:pt modelId="{61CC05FC-FE17-4C30-B78C-F8B8CE36EB9A}" type="sibTrans" cxnId="{3A48AD66-06EC-41C9-B68B-A27713CAAA6C}">
      <dgm:prSet/>
      <dgm:spPr/>
      <dgm:t>
        <a:bodyPr/>
        <a:lstStyle/>
        <a:p>
          <a:endParaRPr lang="en-US"/>
        </a:p>
      </dgm:t>
    </dgm:pt>
    <dgm:pt modelId="{6C21DD34-1F56-47EC-A6C8-289667A77656}">
      <dgm:prSet/>
      <dgm:spPr/>
      <dgm:t>
        <a:bodyPr/>
        <a:lstStyle/>
        <a:p>
          <a:pPr>
            <a:lnSpc>
              <a:spcPct val="100000"/>
            </a:lnSpc>
            <a:defRPr b="1"/>
          </a:pPr>
          <a:r>
            <a:rPr lang="en-US" b="1"/>
            <a:t>Expected Output of Data Analysis (Data Quality Metrics)</a:t>
          </a:r>
          <a:endParaRPr lang="en-US"/>
        </a:p>
      </dgm:t>
    </dgm:pt>
    <dgm:pt modelId="{FD80A21F-4053-4F4E-9954-04CF0C202677}" type="parTrans" cxnId="{C4BBF504-2690-4023-8B73-52814F99CDB6}">
      <dgm:prSet/>
      <dgm:spPr/>
      <dgm:t>
        <a:bodyPr/>
        <a:lstStyle/>
        <a:p>
          <a:endParaRPr lang="en-US"/>
        </a:p>
      </dgm:t>
    </dgm:pt>
    <dgm:pt modelId="{49040099-AA0B-4EB1-BE82-7100C553ABB3}" type="sibTrans" cxnId="{C4BBF504-2690-4023-8B73-52814F99CDB6}">
      <dgm:prSet/>
      <dgm:spPr/>
      <dgm:t>
        <a:bodyPr/>
        <a:lstStyle/>
        <a:p>
          <a:endParaRPr lang="en-US"/>
        </a:p>
      </dgm:t>
    </dgm:pt>
    <dgm:pt modelId="{571AD270-3774-4F42-9CD1-6F78028B82FA}">
      <dgm:prSet/>
      <dgm:spPr/>
      <dgm:t>
        <a:bodyPr/>
        <a:lstStyle/>
        <a:p>
          <a:pPr>
            <a:lnSpc>
              <a:spcPct val="100000"/>
            </a:lnSpc>
          </a:pPr>
          <a:r>
            <a:rPr lang="en-US"/>
            <a:t>- The relationship between income level and ridership</a:t>
          </a:r>
        </a:p>
      </dgm:t>
    </dgm:pt>
    <dgm:pt modelId="{4000AEEE-6454-4DFC-B339-96F36AE36CAE}" type="parTrans" cxnId="{B0EA9694-D310-4296-8010-6A8442C26E2D}">
      <dgm:prSet/>
      <dgm:spPr/>
      <dgm:t>
        <a:bodyPr/>
        <a:lstStyle/>
        <a:p>
          <a:endParaRPr lang="en-US"/>
        </a:p>
      </dgm:t>
    </dgm:pt>
    <dgm:pt modelId="{22DC9CB6-926C-41B9-8F1A-A40B0856132F}" type="sibTrans" cxnId="{B0EA9694-D310-4296-8010-6A8442C26E2D}">
      <dgm:prSet/>
      <dgm:spPr/>
      <dgm:t>
        <a:bodyPr/>
        <a:lstStyle/>
        <a:p>
          <a:endParaRPr lang="en-US"/>
        </a:p>
      </dgm:t>
    </dgm:pt>
    <dgm:pt modelId="{EF6777B6-423B-4043-9753-4695CBAFFBEB}">
      <dgm:prSet/>
      <dgm:spPr/>
      <dgm:t>
        <a:bodyPr/>
        <a:lstStyle/>
        <a:p>
          <a:pPr>
            <a:lnSpc>
              <a:spcPct val="100000"/>
            </a:lnSpc>
          </a:pPr>
          <a:r>
            <a:rPr lang="en-US"/>
            <a:t>- The impact of ridership on different weather</a:t>
          </a:r>
        </a:p>
      </dgm:t>
    </dgm:pt>
    <dgm:pt modelId="{3CD09486-6E76-48C2-A642-1719350CAED8}" type="parTrans" cxnId="{9EACD584-A217-4FC9-97BF-41D05D02032E}">
      <dgm:prSet/>
      <dgm:spPr/>
      <dgm:t>
        <a:bodyPr/>
        <a:lstStyle/>
        <a:p>
          <a:endParaRPr lang="en-US"/>
        </a:p>
      </dgm:t>
    </dgm:pt>
    <dgm:pt modelId="{DACEBCC1-FA5B-4FBC-88CA-B0715B451168}" type="sibTrans" cxnId="{9EACD584-A217-4FC9-97BF-41D05D02032E}">
      <dgm:prSet/>
      <dgm:spPr/>
      <dgm:t>
        <a:bodyPr/>
        <a:lstStyle/>
        <a:p>
          <a:endParaRPr lang="en-US"/>
        </a:p>
      </dgm:t>
    </dgm:pt>
    <dgm:pt modelId="{A0CED51F-5C89-46A1-896B-D68417B86EDC}">
      <dgm:prSet/>
      <dgm:spPr/>
      <dgm:t>
        <a:bodyPr/>
        <a:lstStyle/>
        <a:p>
          <a:pPr>
            <a:lnSpc>
              <a:spcPct val="100000"/>
            </a:lnSpc>
          </a:pPr>
          <a:r>
            <a:rPr lang="en-US"/>
            <a:t>- The impact of ridership during major sports event</a:t>
          </a:r>
        </a:p>
      </dgm:t>
    </dgm:pt>
    <dgm:pt modelId="{DF60275D-F2C2-48E8-A0D5-2554244EB64B}" type="parTrans" cxnId="{D526A1CC-C3C9-41C1-B3C0-062B4AA7B052}">
      <dgm:prSet/>
      <dgm:spPr/>
      <dgm:t>
        <a:bodyPr/>
        <a:lstStyle/>
        <a:p>
          <a:endParaRPr lang="en-US"/>
        </a:p>
      </dgm:t>
    </dgm:pt>
    <dgm:pt modelId="{355CDAA3-0DFA-48A3-B102-14F34016E2BB}" type="sibTrans" cxnId="{D526A1CC-C3C9-41C1-B3C0-062B4AA7B052}">
      <dgm:prSet/>
      <dgm:spPr/>
      <dgm:t>
        <a:bodyPr/>
        <a:lstStyle/>
        <a:p>
          <a:endParaRPr lang="en-US"/>
        </a:p>
      </dgm:t>
    </dgm:pt>
    <dgm:pt modelId="{2893A523-F058-4BB5-9D78-E8BD4867B6B2}">
      <dgm:prSet/>
      <dgm:spPr/>
      <dgm:t>
        <a:bodyPr/>
        <a:lstStyle/>
        <a:p>
          <a:pPr>
            <a:lnSpc>
              <a:spcPct val="100000"/>
            </a:lnSpc>
          </a:pPr>
          <a:r>
            <a:rPr lang="en-US"/>
            <a:t>- The relationship between public safety and ridership</a:t>
          </a:r>
        </a:p>
      </dgm:t>
    </dgm:pt>
    <dgm:pt modelId="{1F42F418-53D3-464D-9350-A0D63D66ACAA}" type="parTrans" cxnId="{F1A6E86D-4F56-4C5A-AD57-CFAB8BB0396A}">
      <dgm:prSet/>
      <dgm:spPr/>
      <dgm:t>
        <a:bodyPr/>
        <a:lstStyle/>
        <a:p>
          <a:endParaRPr lang="en-US"/>
        </a:p>
      </dgm:t>
    </dgm:pt>
    <dgm:pt modelId="{B18F5918-02AE-42B6-80C5-BCC434BA2641}" type="sibTrans" cxnId="{F1A6E86D-4F56-4C5A-AD57-CFAB8BB0396A}">
      <dgm:prSet/>
      <dgm:spPr/>
      <dgm:t>
        <a:bodyPr/>
        <a:lstStyle/>
        <a:p>
          <a:endParaRPr lang="en-US"/>
        </a:p>
      </dgm:t>
    </dgm:pt>
    <dgm:pt modelId="{C51517FC-82EE-402C-B845-0717AFC805EA}" type="pres">
      <dgm:prSet presAssocID="{C60A3B99-8054-4FDD-9165-4D34BE8ACA71}" presName="root" presStyleCnt="0">
        <dgm:presLayoutVars>
          <dgm:dir/>
          <dgm:resizeHandles val="exact"/>
        </dgm:presLayoutVars>
      </dgm:prSet>
      <dgm:spPr/>
    </dgm:pt>
    <dgm:pt modelId="{078E4C8F-363C-42B2-9B1F-B45DB13CFFE3}" type="pres">
      <dgm:prSet presAssocID="{0C24CD49-2061-42EA-A7DD-9480F871E1DD}" presName="compNode" presStyleCnt="0"/>
      <dgm:spPr/>
    </dgm:pt>
    <dgm:pt modelId="{AFADF4CC-E480-418E-AF12-6401A328E605}" type="pres">
      <dgm:prSet presAssocID="{0C24CD49-2061-42EA-A7DD-9480F871E1D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thly calendar"/>
        </a:ext>
      </dgm:extLst>
    </dgm:pt>
    <dgm:pt modelId="{0ACFC0FA-C6A2-4EAE-BEE6-84A5695D2742}" type="pres">
      <dgm:prSet presAssocID="{0C24CD49-2061-42EA-A7DD-9480F871E1DD}" presName="iconSpace" presStyleCnt="0"/>
      <dgm:spPr/>
    </dgm:pt>
    <dgm:pt modelId="{7090586C-8725-4014-8327-C5D81F1D3A97}" type="pres">
      <dgm:prSet presAssocID="{0C24CD49-2061-42EA-A7DD-9480F871E1DD}" presName="parTx" presStyleLbl="revTx" presStyleIdx="0" presStyleCnt="8">
        <dgm:presLayoutVars>
          <dgm:chMax val="0"/>
          <dgm:chPref val="0"/>
        </dgm:presLayoutVars>
      </dgm:prSet>
      <dgm:spPr/>
    </dgm:pt>
    <dgm:pt modelId="{5D4ED9E8-6DEC-4C03-8C47-8EDDCAF5A0C3}" type="pres">
      <dgm:prSet presAssocID="{0C24CD49-2061-42EA-A7DD-9480F871E1DD}" presName="txSpace" presStyleCnt="0"/>
      <dgm:spPr/>
    </dgm:pt>
    <dgm:pt modelId="{C58B7C77-7216-44B4-B0EE-7DBCE0D6EF26}" type="pres">
      <dgm:prSet presAssocID="{0C24CD49-2061-42EA-A7DD-9480F871E1DD}" presName="desTx" presStyleLbl="revTx" presStyleIdx="1" presStyleCnt="8">
        <dgm:presLayoutVars/>
      </dgm:prSet>
      <dgm:spPr/>
    </dgm:pt>
    <dgm:pt modelId="{B468614A-13F3-48C8-8668-C1AE163D9CC8}" type="pres">
      <dgm:prSet presAssocID="{56320C50-9AA3-4BB6-86EF-68BEB7137D55}" presName="sibTrans" presStyleCnt="0"/>
      <dgm:spPr/>
    </dgm:pt>
    <dgm:pt modelId="{E1EEEF64-9F50-4306-A462-E3C4045AF27C}" type="pres">
      <dgm:prSet presAssocID="{31950CAE-85B8-414B-B485-C83EF4DF8F80}" presName="compNode" presStyleCnt="0"/>
      <dgm:spPr/>
    </dgm:pt>
    <dgm:pt modelId="{77C70BAC-F9F7-44CA-A516-CFE2B1561182}" type="pres">
      <dgm:prSet presAssocID="{31950CAE-85B8-414B-B485-C83EF4DF8F8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DDEAB250-79A0-41E3-B980-DC97AFE8FA4B}" type="pres">
      <dgm:prSet presAssocID="{31950CAE-85B8-414B-B485-C83EF4DF8F80}" presName="iconSpace" presStyleCnt="0"/>
      <dgm:spPr/>
    </dgm:pt>
    <dgm:pt modelId="{86CA0667-38C0-40F0-B532-4FD1DBEEE7FA}" type="pres">
      <dgm:prSet presAssocID="{31950CAE-85B8-414B-B485-C83EF4DF8F80}" presName="parTx" presStyleLbl="revTx" presStyleIdx="2" presStyleCnt="8">
        <dgm:presLayoutVars>
          <dgm:chMax val="0"/>
          <dgm:chPref val="0"/>
        </dgm:presLayoutVars>
      </dgm:prSet>
      <dgm:spPr/>
    </dgm:pt>
    <dgm:pt modelId="{BBBDEF4C-C4F4-4D6F-960C-4FD141425668}" type="pres">
      <dgm:prSet presAssocID="{31950CAE-85B8-414B-B485-C83EF4DF8F80}" presName="txSpace" presStyleCnt="0"/>
      <dgm:spPr/>
    </dgm:pt>
    <dgm:pt modelId="{ED833A95-44AC-4447-A16C-6E59ED5483ED}" type="pres">
      <dgm:prSet presAssocID="{31950CAE-85B8-414B-B485-C83EF4DF8F80}" presName="desTx" presStyleLbl="revTx" presStyleIdx="3" presStyleCnt="8">
        <dgm:presLayoutVars/>
      </dgm:prSet>
      <dgm:spPr/>
    </dgm:pt>
    <dgm:pt modelId="{9223D9F9-2203-426C-987E-DE236695AD50}" type="pres">
      <dgm:prSet presAssocID="{F1F172A3-B5E1-4EB1-A6F3-D0DEA152F19E}" presName="sibTrans" presStyleCnt="0"/>
      <dgm:spPr/>
    </dgm:pt>
    <dgm:pt modelId="{4316D8A8-E798-429F-8F15-539F8EC7B48C}" type="pres">
      <dgm:prSet presAssocID="{6A82DB1D-DB8D-4055-AED8-6A4ED6573213}" presName="compNode" presStyleCnt="0"/>
      <dgm:spPr/>
    </dgm:pt>
    <dgm:pt modelId="{FAD70563-1FAC-45B3-A20F-BA9546E90583}" type="pres">
      <dgm:prSet presAssocID="{6A82DB1D-DB8D-4055-AED8-6A4ED657321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A9F4151A-F000-43A7-B7D8-DD78CE455642}" type="pres">
      <dgm:prSet presAssocID="{6A82DB1D-DB8D-4055-AED8-6A4ED6573213}" presName="iconSpace" presStyleCnt="0"/>
      <dgm:spPr/>
    </dgm:pt>
    <dgm:pt modelId="{A393881B-5EB1-400E-B091-6D876B134D7F}" type="pres">
      <dgm:prSet presAssocID="{6A82DB1D-DB8D-4055-AED8-6A4ED6573213}" presName="parTx" presStyleLbl="revTx" presStyleIdx="4" presStyleCnt="8">
        <dgm:presLayoutVars>
          <dgm:chMax val="0"/>
          <dgm:chPref val="0"/>
        </dgm:presLayoutVars>
      </dgm:prSet>
      <dgm:spPr/>
    </dgm:pt>
    <dgm:pt modelId="{E85747D6-6516-4819-8A6D-326B37158924}" type="pres">
      <dgm:prSet presAssocID="{6A82DB1D-DB8D-4055-AED8-6A4ED6573213}" presName="txSpace" presStyleCnt="0"/>
      <dgm:spPr/>
    </dgm:pt>
    <dgm:pt modelId="{650F5580-36F0-4B07-971C-DE462EE8C5B3}" type="pres">
      <dgm:prSet presAssocID="{6A82DB1D-DB8D-4055-AED8-6A4ED6573213}" presName="desTx" presStyleLbl="revTx" presStyleIdx="5" presStyleCnt="8">
        <dgm:presLayoutVars/>
      </dgm:prSet>
      <dgm:spPr/>
    </dgm:pt>
    <dgm:pt modelId="{2FEF68C7-4CB4-4AC9-BD74-43DD3CA12012}" type="pres">
      <dgm:prSet presAssocID="{C66C80C5-006B-4FF9-9859-3617C509BB15}" presName="sibTrans" presStyleCnt="0"/>
      <dgm:spPr/>
    </dgm:pt>
    <dgm:pt modelId="{6EAB1AD4-AAC0-4C8E-86CB-7BE3F8C2E7E5}" type="pres">
      <dgm:prSet presAssocID="{6C21DD34-1F56-47EC-A6C8-289667A77656}" presName="compNode" presStyleCnt="0"/>
      <dgm:spPr/>
    </dgm:pt>
    <dgm:pt modelId="{4606D1E1-648E-44BC-93B1-62B375EE945E}" type="pres">
      <dgm:prSet presAssocID="{6C21DD34-1F56-47EC-A6C8-289667A7765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Venn Diagram"/>
        </a:ext>
      </dgm:extLst>
    </dgm:pt>
    <dgm:pt modelId="{28E17353-D73C-4D48-A13F-16B6A25D8126}" type="pres">
      <dgm:prSet presAssocID="{6C21DD34-1F56-47EC-A6C8-289667A77656}" presName="iconSpace" presStyleCnt="0"/>
      <dgm:spPr/>
    </dgm:pt>
    <dgm:pt modelId="{10C00B03-051B-42E6-BE81-34F4B2489453}" type="pres">
      <dgm:prSet presAssocID="{6C21DD34-1F56-47EC-A6C8-289667A77656}" presName="parTx" presStyleLbl="revTx" presStyleIdx="6" presStyleCnt="8">
        <dgm:presLayoutVars>
          <dgm:chMax val="0"/>
          <dgm:chPref val="0"/>
        </dgm:presLayoutVars>
      </dgm:prSet>
      <dgm:spPr/>
    </dgm:pt>
    <dgm:pt modelId="{96CEA648-2B47-4041-9D40-4B97E5AE939F}" type="pres">
      <dgm:prSet presAssocID="{6C21DD34-1F56-47EC-A6C8-289667A77656}" presName="txSpace" presStyleCnt="0"/>
      <dgm:spPr/>
    </dgm:pt>
    <dgm:pt modelId="{D36679D6-71E4-4FFD-9262-25A809CB9A8E}" type="pres">
      <dgm:prSet presAssocID="{6C21DD34-1F56-47EC-A6C8-289667A77656}" presName="desTx" presStyleLbl="revTx" presStyleIdx="7" presStyleCnt="8">
        <dgm:presLayoutVars/>
      </dgm:prSet>
      <dgm:spPr/>
    </dgm:pt>
  </dgm:ptLst>
  <dgm:cxnLst>
    <dgm:cxn modelId="{C4BBF504-2690-4023-8B73-52814F99CDB6}" srcId="{C60A3B99-8054-4FDD-9165-4D34BE8ACA71}" destId="{6C21DD34-1F56-47EC-A6C8-289667A77656}" srcOrd="3" destOrd="0" parTransId="{FD80A21F-4053-4F4E-9954-04CF0C202677}" sibTransId="{49040099-AA0B-4EB1-BE82-7100C553ABB3}"/>
    <dgm:cxn modelId="{6D2ED310-414B-3148-86CC-9ED2CC29D2EE}" type="presOf" srcId="{C60A3B99-8054-4FDD-9165-4D34BE8ACA71}" destId="{C51517FC-82EE-402C-B845-0717AFC805EA}" srcOrd="0" destOrd="0" presId="urn:microsoft.com/office/officeart/2018/5/layout/CenteredIconLabelDescriptionList"/>
    <dgm:cxn modelId="{254F6017-D544-DE4C-8B40-15463D19D078}" type="presOf" srcId="{6A82DB1D-DB8D-4055-AED8-6A4ED6573213}" destId="{A393881B-5EB1-400E-B091-6D876B134D7F}" srcOrd="0" destOrd="0" presId="urn:microsoft.com/office/officeart/2018/5/layout/CenteredIconLabelDescriptionList"/>
    <dgm:cxn modelId="{C4D4F520-94A5-CB43-8709-43D929B6E05E}" type="presOf" srcId="{1AF078E0-089C-4FAE-9230-E3A89EA78FC9}" destId="{C58B7C77-7216-44B4-B0EE-7DBCE0D6EF26}" srcOrd="0" destOrd="2" presId="urn:microsoft.com/office/officeart/2018/5/layout/CenteredIconLabelDescriptionList"/>
    <dgm:cxn modelId="{297EA527-D832-40D9-B749-6170622C52F1}" srcId="{C60A3B99-8054-4FDD-9165-4D34BE8ACA71}" destId="{31950CAE-85B8-414B-B485-C83EF4DF8F80}" srcOrd="1" destOrd="0" parTransId="{3B2A30B3-4924-4B1B-89E4-1626062F8D7A}" sibTransId="{F1F172A3-B5E1-4EB1-A6F3-D0DEA152F19E}"/>
    <dgm:cxn modelId="{022C432C-37AB-E04B-B6D0-3FFBCE3F7809}" type="presOf" srcId="{2893A523-F058-4BB5-9D78-E8BD4867B6B2}" destId="{D36679D6-71E4-4FFD-9262-25A809CB9A8E}" srcOrd="0" destOrd="3" presId="urn:microsoft.com/office/officeart/2018/5/layout/CenteredIconLabelDescriptionList"/>
    <dgm:cxn modelId="{51AD8C4D-D54E-44DE-92FF-D92FEE24EEF0}" srcId="{31950CAE-85B8-414B-B485-C83EF4DF8F80}" destId="{8CA1E118-EECE-44E8-810D-D030153F2F07}" srcOrd="0" destOrd="0" parTransId="{91657CF6-D5C9-4450-9551-B748F8F66F47}" sibTransId="{69444102-08F1-463F-B56F-6E4C5ED66323}"/>
    <dgm:cxn modelId="{158ED056-B9D1-4DBF-86F4-2493D7429815}" srcId="{6A82DB1D-DB8D-4055-AED8-6A4ED6573213}" destId="{14B679E8-D30E-4C0C-B170-DADA3B633D20}" srcOrd="0" destOrd="0" parTransId="{B8CBDAEA-AEFC-46AB-9D37-137A9A09473F}" sibTransId="{C9090C3C-85EE-49B2-8854-E0CBFA573EE8}"/>
    <dgm:cxn modelId="{5CC06D64-F530-A34E-A2D7-776185C43C04}" type="presOf" srcId="{A484D773-B740-4A3D-A50D-FF24CAE69214}" destId="{C58B7C77-7216-44B4-B0EE-7DBCE0D6EF26}" srcOrd="0" destOrd="0" presId="urn:microsoft.com/office/officeart/2018/5/layout/CenteredIconLabelDescriptionList"/>
    <dgm:cxn modelId="{3A48AD66-06EC-41C9-B68B-A27713CAAA6C}" srcId="{6A82DB1D-DB8D-4055-AED8-6A4ED6573213}" destId="{D47E4E78-0709-4A60-87CB-5E23E8F4506A}" srcOrd="1" destOrd="0" parTransId="{A37D5CAC-46FD-4756-9B60-1998F2860548}" sibTransId="{61CC05FC-FE17-4C30-B78C-F8B8CE36EB9A}"/>
    <dgm:cxn modelId="{B86CEE66-3108-4D5A-BDDE-931AEC6CC541}" srcId="{0C24CD49-2061-42EA-A7DD-9480F871E1DD}" destId="{CE2F497E-44A7-4B8D-82DC-36B8B5440367}" srcOrd="4" destOrd="0" parTransId="{4594CB3A-3EC0-4D90-AE3E-3F2F1098615C}" sibTransId="{5E1D652A-305E-4F5A-A55D-8C59AEBC1843}"/>
    <dgm:cxn modelId="{F1A6E86D-4F56-4C5A-AD57-CFAB8BB0396A}" srcId="{6C21DD34-1F56-47EC-A6C8-289667A77656}" destId="{2893A523-F058-4BB5-9D78-E8BD4867B6B2}" srcOrd="3" destOrd="0" parTransId="{1F42F418-53D3-464D-9350-A0D63D66ACAA}" sibTransId="{B18F5918-02AE-42B6-80C5-BCC434BA2641}"/>
    <dgm:cxn modelId="{FBC54B78-BAE4-FE41-A616-6A26EF8DAA65}" type="presOf" srcId="{571AD270-3774-4F42-9CD1-6F78028B82FA}" destId="{D36679D6-71E4-4FFD-9262-25A809CB9A8E}" srcOrd="0" destOrd="0" presId="urn:microsoft.com/office/officeart/2018/5/layout/CenteredIconLabelDescriptionList"/>
    <dgm:cxn modelId="{F4E0147B-0BF1-4541-ACFD-E6219E9B6ED4}" type="presOf" srcId="{CE2F497E-44A7-4B8D-82DC-36B8B5440367}" destId="{C58B7C77-7216-44B4-B0EE-7DBCE0D6EF26}" srcOrd="0" destOrd="4" presId="urn:microsoft.com/office/officeart/2018/5/layout/CenteredIconLabelDescriptionList"/>
    <dgm:cxn modelId="{9EACD584-A217-4FC9-97BF-41D05D02032E}" srcId="{6C21DD34-1F56-47EC-A6C8-289667A77656}" destId="{EF6777B6-423B-4043-9753-4695CBAFFBEB}" srcOrd="1" destOrd="0" parTransId="{3CD09486-6E76-48C2-A642-1719350CAED8}" sibTransId="{DACEBCC1-FA5B-4FBC-88CA-B0715B451168}"/>
    <dgm:cxn modelId="{682CA285-2781-954C-BC96-45AE916AE541}" type="presOf" srcId="{6C21DD34-1F56-47EC-A6C8-289667A77656}" destId="{10C00B03-051B-42E6-BE81-34F4B2489453}" srcOrd="0" destOrd="0" presId="urn:microsoft.com/office/officeart/2018/5/layout/CenteredIconLabelDescriptionList"/>
    <dgm:cxn modelId="{03777190-9FD6-5D4C-A5A0-CEA0FB7A7179}" type="presOf" srcId="{14B679E8-D30E-4C0C-B170-DADA3B633D20}" destId="{650F5580-36F0-4B07-971C-DE462EE8C5B3}" srcOrd="0" destOrd="0" presId="urn:microsoft.com/office/officeart/2018/5/layout/CenteredIconLabelDescriptionList"/>
    <dgm:cxn modelId="{F2FC5B93-5DB2-DA46-82AA-592265C94117}" type="presOf" srcId="{19F8132E-F6B8-4F6E-8A78-CE863A833E4E}" destId="{ED833A95-44AC-4447-A16C-6E59ED5483ED}" srcOrd="0" destOrd="1" presId="urn:microsoft.com/office/officeart/2018/5/layout/CenteredIconLabelDescriptionList"/>
    <dgm:cxn modelId="{6738DB93-BCF6-5F43-90E9-7A3B562B8881}" type="presOf" srcId="{EF6777B6-423B-4043-9753-4695CBAFFBEB}" destId="{D36679D6-71E4-4FFD-9262-25A809CB9A8E}" srcOrd="0" destOrd="1" presId="urn:microsoft.com/office/officeart/2018/5/layout/CenteredIconLabelDescriptionList"/>
    <dgm:cxn modelId="{B0EA9694-D310-4296-8010-6A8442C26E2D}" srcId="{6C21DD34-1F56-47EC-A6C8-289667A77656}" destId="{571AD270-3774-4F42-9CD1-6F78028B82FA}" srcOrd="0" destOrd="0" parTransId="{4000AEEE-6454-4DFC-B339-96F36AE36CAE}" sibTransId="{22DC9CB6-926C-41B9-8F1A-A40B0856132F}"/>
    <dgm:cxn modelId="{46606695-7DE6-4DB1-9108-F79AFFD0C586}" srcId="{0C24CD49-2061-42EA-A7DD-9480F871E1DD}" destId="{D865C411-EF65-4225-8C9C-E034BB01FF05}" srcOrd="1" destOrd="0" parTransId="{94041B1A-648D-436A-AFBE-B414B26B8DA7}" sibTransId="{7E7A49AE-5B9A-4619-9FC1-DE9032394C0E}"/>
    <dgm:cxn modelId="{48378296-48E6-E341-8D6B-0475E7807D61}" type="presOf" srcId="{D865C411-EF65-4225-8C9C-E034BB01FF05}" destId="{C58B7C77-7216-44B4-B0EE-7DBCE0D6EF26}" srcOrd="0" destOrd="1" presId="urn:microsoft.com/office/officeart/2018/5/layout/CenteredIconLabelDescriptionList"/>
    <dgm:cxn modelId="{68C1E298-0F27-8140-A7EA-F5A55C192CB6}" type="presOf" srcId="{0C24CD49-2061-42EA-A7DD-9480F871E1DD}" destId="{7090586C-8725-4014-8327-C5D81F1D3A97}" srcOrd="0" destOrd="0" presId="urn:microsoft.com/office/officeart/2018/5/layout/CenteredIconLabelDescriptionList"/>
    <dgm:cxn modelId="{9C8B579A-33C8-40F0-9BFA-0F99CCE7DCC2}" srcId="{C60A3B99-8054-4FDD-9165-4D34BE8ACA71}" destId="{6A82DB1D-DB8D-4055-AED8-6A4ED6573213}" srcOrd="2" destOrd="0" parTransId="{AB3C5FAD-4BEC-468C-99DF-3773CEB838DE}" sibTransId="{C66C80C5-006B-4FF9-9859-3617C509BB15}"/>
    <dgm:cxn modelId="{A4402FA8-8F2D-4CEF-96A9-DAE67064E8EF}" srcId="{0C24CD49-2061-42EA-A7DD-9480F871E1DD}" destId="{D7855CEC-328E-4386-AEBB-FE5268B2061B}" srcOrd="3" destOrd="0" parTransId="{9784FBA8-F46A-4DC2-AB62-94340F58747A}" sibTransId="{13695E1F-0A1A-4B0F-8B00-824C007A05F2}"/>
    <dgm:cxn modelId="{AF20B2C8-73A6-8043-8020-F879B7E1BA2E}" type="presOf" srcId="{8CA1E118-EECE-44E8-810D-D030153F2F07}" destId="{ED833A95-44AC-4447-A16C-6E59ED5483ED}" srcOrd="0" destOrd="0" presId="urn:microsoft.com/office/officeart/2018/5/layout/CenteredIconLabelDescriptionList"/>
    <dgm:cxn modelId="{65D9EDCA-A4E6-7140-8B19-597C99E498D6}" type="presOf" srcId="{A0CED51F-5C89-46A1-896B-D68417B86EDC}" destId="{D36679D6-71E4-4FFD-9262-25A809CB9A8E}" srcOrd="0" destOrd="2" presId="urn:microsoft.com/office/officeart/2018/5/layout/CenteredIconLabelDescriptionList"/>
    <dgm:cxn modelId="{DF7241CC-F3A7-448A-AC7E-2D39EEDC2DD1}" srcId="{31950CAE-85B8-414B-B485-C83EF4DF8F80}" destId="{19F8132E-F6B8-4F6E-8A78-CE863A833E4E}" srcOrd="1" destOrd="0" parTransId="{56F970FF-0D42-4B12-9627-E94964F2CC9A}" sibTransId="{559C58B7-446E-4B0B-A3FD-3B0E918B0C93}"/>
    <dgm:cxn modelId="{D526A1CC-C3C9-41C1-B3C0-062B4AA7B052}" srcId="{6C21DD34-1F56-47EC-A6C8-289667A77656}" destId="{A0CED51F-5C89-46A1-896B-D68417B86EDC}" srcOrd="2" destOrd="0" parTransId="{DF60275D-F2C2-48E8-A0D5-2554244EB64B}" sibTransId="{355CDAA3-0DFA-48A3-B102-14F34016E2BB}"/>
    <dgm:cxn modelId="{0C73EBD3-F607-3147-A5BC-616FD206F82A}" type="presOf" srcId="{D7855CEC-328E-4386-AEBB-FE5268B2061B}" destId="{C58B7C77-7216-44B4-B0EE-7DBCE0D6EF26}" srcOrd="0" destOrd="3" presId="urn:microsoft.com/office/officeart/2018/5/layout/CenteredIconLabelDescriptionList"/>
    <dgm:cxn modelId="{080328DD-F55C-4A1A-A6AC-506F3F92B64E}" srcId="{0C24CD49-2061-42EA-A7DD-9480F871E1DD}" destId="{1AF078E0-089C-4FAE-9230-E3A89EA78FC9}" srcOrd="2" destOrd="0" parTransId="{5A318744-0BEE-4111-8DDB-7F6758400632}" sibTransId="{6FD9D2A8-3672-43CA-8A96-4529B8513F92}"/>
    <dgm:cxn modelId="{5BD1FCDE-6EB9-8741-8E26-AD08E9BADC44}" type="presOf" srcId="{D47E4E78-0709-4A60-87CB-5E23E8F4506A}" destId="{650F5580-36F0-4B07-971C-DE462EE8C5B3}" srcOrd="0" destOrd="1" presId="urn:microsoft.com/office/officeart/2018/5/layout/CenteredIconLabelDescriptionList"/>
    <dgm:cxn modelId="{0C79E3E8-1601-4C5F-8D98-AAAC2F862AA1}" srcId="{C60A3B99-8054-4FDD-9165-4D34BE8ACA71}" destId="{0C24CD49-2061-42EA-A7DD-9480F871E1DD}" srcOrd="0" destOrd="0" parTransId="{948D51FC-80F7-40D4-A759-923BBF6F9C76}" sibTransId="{56320C50-9AA3-4BB6-86EF-68BEB7137D55}"/>
    <dgm:cxn modelId="{5D8690F8-BF9F-4B27-9B40-8C51975B2E86}" srcId="{0C24CD49-2061-42EA-A7DD-9480F871E1DD}" destId="{A484D773-B740-4A3D-A50D-FF24CAE69214}" srcOrd="0" destOrd="0" parTransId="{A6B97F40-C88F-4D2C-BDB8-3CEC8FB8E787}" sibTransId="{28502DA2-6451-406B-847F-0177B9C171CA}"/>
    <dgm:cxn modelId="{9ED759F9-9E42-B045-9C0F-D93B4C697B2F}" type="presOf" srcId="{31950CAE-85B8-414B-B485-C83EF4DF8F80}" destId="{86CA0667-38C0-40F0-B532-4FD1DBEEE7FA}" srcOrd="0" destOrd="0" presId="urn:microsoft.com/office/officeart/2018/5/layout/CenteredIconLabelDescriptionList"/>
    <dgm:cxn modelId="{F81B9161-77AF-B445-BBA1-9D58F9850CAA}" type="presParOf" srcId="{C51517FC-82EE-402C-B845-0717AFC805EA}" destId="{078E4C8F-363C-42B2-9B1F-B45DB13CFFE3}" srcOrd="0" destOrd="0" presId="urn:microsoft.com/office/officeart/2018/5/layout/CenteredIconLabelDescriptionList"/>
    <dgm:cxn modelId="{C94ABF51-780D-F34C-B26C-B8D0042107A5}" type="presParOf" srcId="{078E4C8F-363C-42B2-9B1F-B45DB13CFFE3}" destId="{AFADF4CC-E480-418E-AF12-6401A328E605}" srcOrd="0" destOrd="0" presId="urn:microsoft.com/office/officeart/2018/5/layout/CenteredIconLabelDescriptionList"/>
    <dgm:cxn modelId="{E0232C50-71B9-5346-988C-54D5F6474EDD}" type="presParOf" srcId="{078E4C8F-363C-42B2-9B1F-B45DB13CFFE3}" destId="{0ACFC0FA-C6A2-4EAE-BEE6-84A5695D2742}" srcOrd="1" destOrd="0" presId="urn:microsoft.com/office/officeart/2018/5/layout/CenteredIconLabelDescriptionList"/>
    <dgm:cxn modelId="{455A91BD-5C53-6248-B704-FC6BBDE3B700}" type="presParOf" srcId="{078E4C8F-363C-42B2-9B1F-B45DB13CFFE3}" destId="{7090586C-8725-4014-8327-C5D81F1D3A97}" srcOrd="2" destOrd="0" presId="urn:microsoft.com/office/officeart/2018/5/layout/CenteredIconLabelDescriptionList"/>
    <dgm:cxn modelId="{14FC7508-4935-8245-A4BA-B829B451D5B9}" type="presParOf" srcId="{078E4C8F-363C-42B2-9B1F-B45DB13CFFE3}" destId="{5D4ED9E8-6DEC-4C03-8C47-8EDDCAF5A0C3}" srcOrd="3" destOrd="0" presId="urn:microsoft.com/office/officeart/2018/5/layout/CenteredIconLabelDescriptionList"/>
    <dgm:cxn modelId="{EBB5163A-DC5F-4B40-B8F6-134FC3BCA49C}" type="presParOf" srcId="{078E4C8F-363C-42B2-9B1F-B45DB13CFFE3}" destId="{C58B7C77-7216-44B4-B0EE-7DBCE0D6EF26}" srcOrd="4" destOrd="0" presId="urn:microsoft.com/office/officeart/2018/5/layout/CenteredIconLabelDescriptionList"/>
    <dgm:cxn modelId="{73191F2F-5E1D-8042-9372-9C55B6F8630B}" type="presParOf" srcId="{C51517FC-82EE-402C-B845-0717AFC805EA}" destId="{B468614A-13F3-48C8-8668-C1AE163D9CC8}" srcOrd="1" destOrd="0" presId="urn:microsoft.com/office/officeart/2018/5/layout/CenteredIconLabelDescriptionList"/>
    <dgm:cxn modelId="{AAD3CBE4-753E-2D46-A046-9B4653AB1847}" type="presParOf" srcId="{C51517FC-82EE-402C-B845-0717AFC805EA}" destId="{E1EEEF64-9F50-4306-A462-E3C4045AF27C}" srcOrd="2" destOrd="0" presId="urn:microsoft.com/office/officeart/2018/5/layout/CenteredIconLabelDescriptionList"/>
    <dgm:cxn modelId="{627E04E1-3B09-724C-AA06-5C394C98A399}" type="presParOf" srcId="{E1EEEF64-9F50-4306-A462-E3C4045AF27C}" destId="{77C70BAC-F9F7-44CA-A516-CFE2B1561182}" srcOrd="0" destOrd="0" presId="urn:microsoft.com/office/officeart/2018/5/layout/CenteredIconLabelDescriptionList"/>
    <dgm:cxn modelId="{5EEA6D22-1452-F34A-A565-6EB0FDCFB1CD}" type="presParOf" srcId="{E1EEEF64-9F50-4306-A462-E3C4045AF27C}" destId="{DDEAB250-79A0-41E3-B980-DC97AFE8FA4B}" srcOrd="1" destOrd="0" presId="urn:microsoft.com/office/officeart/2018/5/layout/CenteredIconLabelDescriptionList"/>
    <dgm:cxn modelId="{45EA801A-7177-2A49-A384-E703CF6BBAAA}" type="presParOf" srcId="{E1EEEF64-9F50-4306-A462-E3C4045AF27C}" destId="{86CA0667-38C0-40F0-B532-4FD1DBEEE7FA}" srcOrd="2" destOrd="0" presId="urn:microsoft.com/office/officeart/2018/5/layout/CenteredIconLabelDescriptionList"/>
    <dgm:cxn modelId="{2551BEBC-BB11-2543-A17C-E317983D10B1}" type="presParOf" srcId="{E1EEEF64-9F50-4306-A462-E3C4045AF27C}" destId="{BBBDEF4C-C4F4-4D6F-960C-4FD141425668}" srcOrd="3" destOrd="0" presId="urn:microsoft.com/office/officeart/2018/5/layout/CenteredIconLabelDescriptionList"/>
    <dgm:cxn modelId="{8C239309-151A-A746-89B8-9B78960E1588}" type="presParOf" srcId="{E1EEEF64-9F50-4306-A462-E3C4045AF27C}" destId="{ED833A95-44AC-4447-A16C-6E59ED5483ED}" srcOrd="4" destOrd="0" presId="urn:microsoft.com/office/officeart/2018/5/layout/CenteredIconLabelDescriptionList"/>
    <dgm:cxn modelId="{AD5797D1-E53D-954F-87D9-16B51E48F95F}" type="presParOf" srcId="{C51517FC-82EE-402C-B845-0717AFC805EA}" destId="{9223D9F9-2203-426C-987E-DE236695AD50}" srcOrd="3" destOrd="0" presId="urn:microsoft.com/office/officeart/2018/5/layout/CenteredIconLabelDescriptionList"/>
    <dgm:cxn modelId="{DAB7CDD2-2A55-9443-929D-ADAEC8E6F679}" type="presParOf" srcId="{C51517FC-82EE-402C-B845-0717AFC805EA}" destId="{4316D8A8-E798-429F-8F15-539F8EC7B48C}" srcOrd="4" destOrd="0" presId="urn:microsoft.com/office/officeart/2018/5/layout/CenteredIconLabelDescriptionList"/>
    <dgm:cxn modelId="{A1D9592B-1B72-B548-A393-C32DA8299E84}" type="presParOf" srcId="{4316D8A8-E798-429F-8F15-539F8EC7B48C}" destId="{FAD70563-1FAC-45B3-A20F-BA9546E90583}" srcOrd="0" destOrd="0" presId="urn:microsoft.com/office/officeart/2018/5/layout/CenteredIconLabelDescriptionList"/>
    <dgm:cxn modelId="{547FAE08-17CD-5A40-A371-AA18A40DAA8A}" type="presParOf" srcId="{4316D8A8-E798-429F-8F15-539F8EC7B48C}" destId="{A9F4151A-F000-43A7-B7D8-DD78CE455642}" srcOrd="1" destOrd="0" presId="urn:microsoft.com/office/officeart/2018/5/layout/CenteredIconLabelDescriptionList"/>
    <dgm:cxn modelId="{DD05860A-BB26-6547-A10C-75AF6F695EA3}" type="presParOf" srcId="{4316D8A8-E798-429F-8F15-539F8EC7B48C}" destId="{A393881B-5EB1-400E-B091-6D876B134D7F}" srcOrd="2" destOrd="0" presId="urn:microsoft.com/office/officeart/2018/5/layout/CenteredIconLabelDescriptionList"/>
    <dgm:cxn modelId="{9BAAB3CC-B121-5B49-80CD-FEDD8A27CC69}" type="presParOf" srcId="{4316D8A8-E798-429F-8F15-539F8EC7B48C}" destId="{E85747D6-6516-4819-8A6D-326B37158924}" srcOrd="3" destOrd="0" presId="urn:microsoft.com/office/officeart/2018/5/layout/CenteredIconLabelDescriptionList"/>
    <dgm:cxn modelId="{4A24AB53-94BB-D54B-A4C4-DBB174EF20D9}" type="presParOf" srcId="{4316D8A8-E798-429F-8F15-539F8EC7B48C}" destId="{650F5580-36F0-4B07-971C-DE462EE8C5B3}" srcOrd="4" destOrd="0" presId="urn:microsoft.com/office/officeart/2018/5/layout/CenteredIconLabelDescriptionList"/>
    <dgm:cxn modelId="{A582FCE7-77B6-EB4B-9729-BFCBDA301BE4}" type="presParOf" srcId="{C51517FC-82EE-402C-B845-0717AFC805EA}" destId="{2FEF68C7-4CB4-4AC9-BD74-43DD3CA12012}" srcOrd="5" destOrd="0" presId="urn:microsoft.com/office/officeart/2018/5/layout/CenteredIconLabelDescriptionList"/>
    <dgm:cxn modelId="{690906EA-D155-8745-970F-F70896D5D9BF}" type="presParOf" srcId="{C51517FC-82EE-402C-B845-0717AFC805EA}" destId="{6EAB1AD4-AAC0-4C8E-86CB-7BE3F8C2E7E5}" srcOrd="6" destOrd="0" presId="urn:microsoft.com/office/officeart/2018/5/layout/CenteredIconLabelDescriptionList"/>
    <dgm:cxn modelId="{DF0A4760-96CC-5443-897D-7818E0D8BFF1}" type="presParOf" srcId="{6EAB1AD4-AAC0-4C8E-86CB-7BE3F8C2E7E5}" destId="{4606D1E1-648E-44BC-93B1-62B375EE945E}" srcOrd="0" destOrd="0" presId="urn:microsoft.com/office/officeart/2018/5/layout/CenteredIconLabelDescriptionList"/>
    <dgm:cxn modelId="{F7D60AF4-87BD-C247-B8D6-367FF5905B4B}" type="presParOf" srcId="{6EAB1AD4-AAC0-4C8E-86CB-7BE3F8C2E7E5}" destId="{28E17353-D73C-4D48-A13F-16B6A25D8126}" srcOrd="1" destOrd="0" presId="urn:microsoft.com/office/officeart/2018/5/layout/CenteredIconLabelDescriptionList"/>
    <dgm:cxn modelId="{161BAD95-8E20-4142-AE1C-79F63261B6F4}" type="presParOf" srcId="{6EAB1AD4-AAC0-4C8E-86CB-7BE3F8C2E7E5}" destId="{10C00B03-051B-42E6-BE81-34F4B2489453}" srcOrd="2" destOrd="0" presId="urn:microsoft.com/office/officeart/2018/5/layout/CenteredIconLabelDescriptionList"/>
    <dgm:cxn modelId="{BDB4AB71-D7F8-DA44-9733-D570DB6258DD}" type="presParOf" srcId="{6EAB1AD4-AAC0-4C8E-86CB-7BE3F8C2E7E5}" destId="{96CEA648-2B47-4041-9D40-4B97E5AE939F}" srcOrd="3" destOrd="0" presId="urn:microsoft.com/office/officeart/2018/5/layout/CenteredIconLabelDescriptionList"/>
    <dgm:cxn modelId="{46016902-D61F-964E-82C6-37662D0FCF46}" type="presParOf" srcId="{6EAB1AD4-AAC0-4C8E-86CB-7BE3F8C2E7E5}" destId="{D36679D6-71E4-4FFD-9262-25A809CB9A8E}"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AA247BF-559E-4998-9C4C-1F3254784491}"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7D33273F-C65A-49B3-A879-B4729F1AA4D1}">
      <dgm:prSet/>
      <dgm:spPr/>
      <dgm:t>
        <a:bodyPr/>
        <a:lstStyle/>
        <a:p>
          <a:r>
            <a:rPr lang="en-US" dirty="0"/>
            <a:t>Ridership and Tips are independent of weather.</a:t>
          </a:r>
        </a:p>
      </dgm:t>
    </dgm:pt>
    <dgm:pt modelId="{981B9124-7748-4DA5-8465-8B328E99F042}" type="parTrans" cxnId="{5CDC00BB-5CB7-4279-8C3A-B8D384E035C1}">
      <dgm:prSet/>
      <dgm:spPr/>
      <dgm:t>
        <a:bodyPr/>
        <a:lstStyle/>
        <a:p>
          <a:endParaRPr lang="en-US"/>
        </a:p>
      </dgm:t>
    </dgm:pt>
    <dgm:pt modelId="{725BF925-8238-40B0-94C7-985270A867C0}" type="sibTrans" cxnId="{5CDC00BB-5CB7-4279-8C3A-B8D384E035C1}">
      <dgm:prSet/>
      <dgm:spPr/>
      <dgm:t>
        <a:bodyPr/>
        <a:lstStyle/>
        <a:p>
          <a:endParaRPr lang="en-US"/>
        </a:p>
      </dgm:t>
    </dgm:pt>
    <dgm:pt modelId="{D5D5D347-070F-4BCC-AD5D-94F1225C33C5}">
      <dgm:prSet/>
      <dgm:spPr/>
      <dgm:t>
        <a:bodyPr/>
        <a:lstStyle/>
        <a:p>
          <a:r>
            <a:rPr lang="en-US" dirty="0"/>
            <a:t>Airport customers tend to tip exceptionally better and travel longer distances. </a:t>
          </a:r>
        </a:p>
      </dgm:t>
    </dgm:pt>
    <dgm:pt modelId="{908BD1AE-4DB0-41D9-9E64-E714BCFD7B6C}" type="parTrans" cxnId="{4750B706-4056-4F63-92B1-64763153BE18}">
      <dgm:prSet/>
      <dgm:spPr/>
      <dgm:t>
        <a:bodyPr/>
        <a:lstStyle/>
        <a:p>
          <a:endParaRPr lang="en-US"/>
        </a:p>
      </dgm:t>
    </dgm:pt>
    <dgm:pt modelId="{3627F5F4-CAD8-4CF1-9FE4-E3F4FF9559F9}" type="sibTrans" cxnId="{4750B706-4056-4F63-92B1-64763153BE18}">
      <dgm:prSet/>
      <dgm:spPr/>
      <dgm:t>
        <a:bodyPr/>
        <a:lstStyle/>
        <a:p>
          <a:endParaRPr lang="en-US"/>
        </a:p>
      </dgm:t>
    </dgm:pt>
    <dgm:pt modelId="{B6914911-B4FB-4054-9D98-C7F0AE435DC6}">
      <dgm:prSet/>
      <dgm:spPr/>
      <dgm:t>
        <a:bodyPr/>
        <a:lstStyle/>
        <a:p>
          <a:r>
            <a:rPr lang="en-US" dirty="0"/>
            <a:t>CCA with better economic and education statistics tend to utilize more services and tip better.</a:t>
          </a:r>
        </a:p>
      </dgm:t>
    </dgm:pt>
    <dgm:pt modelId="{7ADABD05-CE04-4781-9D11-C1E9555CA40A}" type="parTrans" cxnId="{7718BD1A-642F-4143-A317-3349974A52F5}">
      <dgm:prSet/>
      <dgm:spPr/>
      <dgm:t>
        <a:bodyPr/>
        <a:lstStyle/>
        <a:p>
          <a:endParaRPr lang="en-US"/>
        </a:p>
      </dgm:t>
    </dgm:pt>
    <dgm:pt modelId="{06F70210-6108-4791-8B20-1204CFC9C184}" type="sibTrans" cxnId="{7718BD1A-642F-4143-A317-3349974A52F5}">
      <dgm:prSet/>
      <dgm:spPr/>
      <dgm:t>
        <a:bodyPr/>
        <a:lstStyle/>
        <a:p>
          <a:endParaRPr lang="en-US"/>
        </a:p>
      </dgm:t>
    </dgm:pt>
    <dgm:pt modelId="{62C66F62-1293-4B7A-AD9D-AD65F2935D5B}">
      <dgm:prSet/>
      <dgm:spPr/>
      <dgm:t>
        <a:bodyPr/>
        <a:lstStyle/>
        <a:p>
          <a:r>
            <a:rPr lang="en-US" dirty="0"/>
            <a:t> TNP companies allocate more vehicles in the business and college districts</a:t>
          </a:r>
        </a:p>
      </dgm:t>
    </dgm:pt>
    <dgm:pt modelId="{B500B121-EA0D-4B3D-9EAE-38E6F54739D2}" type="parTrans" cxnId="{115B30B6-0F35-4F52-9774-49FEDB8C8264}">
      <dgm:prSet/>
      <dgm:spPr/>
      <dgm:t>
        <a:bodyPr/>
        <a:lstStyle/>
        <a:p>
          <a:endParaRPr lang="en-US"/>
        </a:p>
      </dgm:t>
    </dgm:pt>
    <dgm:pt modelId="{0D460D3C-739A-41E4-AC87-6772283692C2}" type="sibTrans" cxnId="{115B30B6-0F35-4F52-9774-49FEDB8C8264}">
      <dgm:prSet/>
      <dgm:spPr/>
      <dgm:t>
        <a:bodyPr/>
        <a:lstStyle/>
        <a:p>
          <a:endParaRPr lang="en-US"/>
        </a:p>
      </dgm:t>
    </dgm:pt>
    <dgm:pt modelId="{D14320AD-A917-4898-9C09-40C71C3240D9}">
      <dgm:prSet/>
      <dgm:spPr/>
      <dgm:t>
        <a:bodyPr/>
        <a:lstStyle/>
        <a:p>
          <a:r>
            <a:rPr lang="en-US" dirty="0"/>
            <a:t>Ridership increases towards weekend and peaks on Fridays and Saturdays.</a:t>
          </a:r>
        </a:p>
      </dgm:t>
    </dgm:pt>
    <dgm:pt modelId="{2E5654B5-0018-4A0E-8168-77A92199D725}" type="parTrans" cxnId="{D07CF03D-358D-4667-A3A6-478468F9A987}">
      <dgm:prSet/>
      <dgm:spPr/>
      <dgm:t>
        <a:bodyPr/>
        <a:lstStyle/>
        <a:p>
          <a:endParaRPr lang="en-US"/>
        </a:p>
      </dgm:t>
    </dgm:pt>
    <dgm:pt modelId="{DF64EDB3-F396-456E-AD50-90B111AD0B22}" type="sibTrans" cxnId="{D07CF03D-358D-4667-A3A6-478468F9A987}">
      <dgm:prSet/>
      <dgm:spPr/>
      <dgm:t>
        <a:bodyPr/>
        <a:lstStyle/>
        <a:p>
          <a:endParaRPr lang="en-US"/>
        </a:p>
      </dgm:t>
    </dgm:pt>
    <dgm:pt modelId="{04F30FD9-C5DE-433A-BC91-80428F339324}">
      <dgm:prSet/>
      <dgm:spPr/>
      <dgm:t>
        <a:bodyPr/>
        <a:lstStyle/>
        <a:p>
          <a:r>
            <a:rPr lang="en-US" dirty="0"/>
            <a:t>Ridership also peaks in the mid-day.</a:t>
          </a:r>
        </a:p>
      </dgm:t>
    </dgm:pt>
    <dgm:pt modelId="{AAE0F1F1-107D-4018-B0C9-C0ADB71CC7E6}" type="parTrans" cxnId="{0793B539-745C-4E16-A6DA-383B293134B3}">
      <dgm:prSet/>
      <dgm:spPr/>
      <dgm:t>
        <a:bodyPr/>
        <a:lstStyle/>
        <a:p>
          <a:endParaRPr lang="en-US"/>
        </a:p>
      </dgm:t>
    </dgm:pt>
    <dgm:pt modelId="{EFA69504-9B2C-40B5-8925-E4D8B23425B6}" type="sibTrans" cxnId="{0793B539-745C-4E16-A6DA-383B293134B3}">
      <dgm:prSet/>
      <dgm:spPr/>
      <dgm:t>
        <a:bodyPr/>
        <a:lstStyle/>
        <a:p>
          <a:endParaRPr lang="en-US"/>
        </a:p>
      </dgm:t>
    </dgm:pt>
    <dgm:pt modelId="{F7A02089-8473-40BA-ACDC-1BF6B8C2EC67}">
      <dgm:prSet/>
      <dgm:spPr/>
      <dgm:t>
        <a:bodyPr/>
        <a:lstStyle/>
        <a:p>
          <a:r>
            <a:rPr lang="en-US" dirty="0"/>
            <a:t>Encourage drivers to participate during weekends and mid-day by lowering commission</a:t>
          </a:r>
        </a:p>
      </dgm:t>
    </dgm:pt>
    <dgm:pt modelId="{C2785624-AF21-4177-AF6D-588F553F5596}" type="parTrans" cxnId="{DDF04C40-2044-4BFF-BF74-C02AA1DB97E9}">
      <dgm:prSet/>
      <dgm:spPr/>
      <dgm:t>
        <a:bodyPr/>
        <a:lstStyle/>
        <a:p>
          <a:endParaRPr lang="en-US"/>
        </a:p>
      </dgm:t>
    </dgm:pt>
    <dgm:pt modelId="{A7E7AB25-80D2-456C-9663-C613D56AAB72}" type="sibTrans" cxnId="{DDF04C40-2044-4BFF-BF74-C02AA1DB97E9}">
      <dgm:prSet/>
      <dgm:spPr/>
      <dgm:t>
        <a:bodyPr/>
        <a:lstStyle/>
        <a:p>
          <a:endParaRPr lang="en-US"/>
        </a:p>
      </dgm:t>
    </dgm:pt>
    <dgm:pt modelId="{9ECDA762-9BDC-4742-992A-7E43BE83505C}" type="pres">
      <dgm:prSet presAssocID="{DAA247BF-559E-4998-9C4C-1F3254784491}" presName="linear" presStyleCnt="0">
        <dgm:presLayoutVars>
          <dgm:animLvl val="lvl"/>
          <dgm:resizeHandles val="exact"/>
        </dgm:presLayoutVars>
      </dgm:prSet>
      <dgm:spPr/>
    </dgm:pt>
    <dgm:pt modelId="{03A9C6DC-A05C-B443-ADE1-D7009EC699F3}" type="pres">
      <dgm:prSet presAssocID="{7D33273F-C65A-49B3-A879-B4729F1AA4D1}" presName="parentText" presStyleLbl="node1" presStyleIdx="0" presStyleCnt="5">
        <dgm:presLayoutVars>
          <dgm:chMax val="0"/>
          <dgm:bulletEnabled val="1"/>
        </dgm:presLayoutVars>
      </dgm:prSet>
      <dgm:spPr/>
    </dgm:pt>
    <dgm:pt modelId="{CA3C9254-211D-7446-B3B4-72049A0F6946}" type="pres">
      <dgm:prSet presAssocID="{725BF925-8238-40B0-94C7-985270A867C0}" presName="spacer" presStyleCnt="0"/>
      <dgm:spPr/>
    </dgm:pt>
    <dgm:pt modelId="{DAAE700D-1D49-9748-83F8-FC0B8E26AB61}" type="pres">
      <dgm:prSet presAssocID="{D5D5D347-070F-4BCC-AD5D-94F1225C33C5}" presName="parentText" presStyleLbl="node1" presStyleIdx="1" presStyleCnt="5">
        <dgm:presLayoutVars>
          <dgm:chMax val="0"/>
          <dgm:bulletEnabled val="1"/>
        </dgm:presLayoutVars>
      </dgm:prSet>
      <dgm:spPr/>
    </dgm:pt>
    <dgm:pt modelId="{644B532D-CA52-1447-A6DA-7DA4E153831E}" type="pres">
      <dgm:prSet presAssocID="{3627F5F4-CAD8-4CF1-9FE4-E3F4FF9559F9}" presName="spacer" presStyleCnt="0"/>
      <dgm:spPr/>
    </dgm:pt>
    <dgm:pt modelId="{D5F41095-8D5B-A848-BB07-5F6FAF030853}" type="pres">
      <dgm:prSet presAssocID="{B6914911-B4FB-4054-9D98-C7F0AE435DC6}" presName="parentText" presStyleLbl="node1" presStyleIdx="2" presStyleCnt="5">
        <dgm:presLayoutVars>
          <dgm:chMax val="0"/>
          <dgm:bulletEnabled val="1"/>
        </dgm:presLayoutVars>
      </dgm:prSet>
      <dgm:spPr/>
    </dgm:pt>
    <dgm:pt modelId="{195E361A-7230-6849-A7AE-EB3952C5E3A6}" type="pres">
      <dgm:prSet presAssocID="{B6914911-B4FB-4054-9D98-C7F0AE435DC6}" presName="childText" presStyleLbl="revTx" presStyleIdx="0" presStyleCnt="2">
        <dgm:presLayoutVars>
          <dgm:bulletEnabled val="1"/>
        </dgm:presLayoutVars>
      </dgm:prSet>
      <dgm:spPr/>
    </dgm:pt>
    <dgm:pt modelId="{3B69A507-ACCE-2840-BCDF-DA2431EE0FAD}" type="pres">
      <dgm:prSet presAssocID="{D14320AD-A917-4898-9C09-40C71C3240D9}" presName="parentText" presStyleLbl="node1" presStyleIdx="3" presStyleCnt="5">
        <dgm:presLayoutVars>
          <dgm:chMax val="0"/>
          <dgm:bulletEnabled val="1"/>
        </dgm:presLayoutVars>
      </dgm:prSet>
      <dgm:spPr/>
    </dgm:pt>
    <dgm:pt modelId="{2143599E-7DC4-1748-BF57-FC86BC17D80B}" type="pres">
      <dgm:prSet presAssocID="{DF64EDB3-F396-456E-AD50-90B111AD0B22}" presName="spacer" presStyleCnt="0"/>
      <dgm:spPr/>
    </dgm:pt>
    <dgm:pt modelId="{1B267CD0-BFC7-F84F-8699-E30580F6D270}" type="pres">
      <dgm:prSet presAssocID="{04F30FD9-C5DE-433A-BC91-80428F339324}" presName="parentText" presStyleLbl="node1" presStyleIdx="4" presStyleCnt="5">
        <dgm:presLayoutVars>
          <dgm:chMax val="0"/>
          <dgm:bulletEnabled val="1"/>
        </dgm:presLayoutVars>
      </dgm:prSet>
      <dgm:spPr/>
    </dgm:pt>
    <dgm:pt modelId="{69157AB9-3F4F-4B46-9EBD-6F8EB651B650}" type="pres">
      <dgm:prSet presAssocID="{04F30FD9-C5DE-433A-BC91-80428F339324}" presName="childText" presStyleLbl="revTx" presStyleIdx="1" presStyleCnt="2">
        <dgm:presLayoutVars>
          <dgm:bulletEnabled val="1"/>
        </dgm:presLayoutVars>
      </dgm:prSet>
      <dgm:spPr/>
    </dgm:pt>
  </dgm:ptLst>
  <dgm:cxnLst>
    <dgm:cxn modelId="{440C3B02-0A01-7945-AA35-EA0912CD19CC}" type="presOf" srcId="{DAA247BF-559E-4998-9C4C-1F3254784491}" destId="{9ECDA762-9BDC-4742-992A-7E43BE83505C}" srcOrd="0" destOrd="0" presId="urn:microsoft.com/office/officeart/2005/8/layout/vList2"/>
    <dgm:cxn modelId="{4750B706-4056-4F63-92B1-64763153BE18}" srcId="{DAA247BF-559E-4998-9C4C-1F3254784491}" destId="{D5D5D347-070F-4BCC-AD5D-94F1225C33C5}" srcOrd="1" destOrd="0" parTransId="{908BD1AE-4DB0-41D9-9E64-E714BCFD7B6C}" sibTransId="{3627F5F4-CAD8-4CF1-9FE4-E3F4FF9559F9}"/>
    <dgm:cxn modelId="{7718BD1A-642F-4143-A317-3349974A52F5}" srcId="{DAA247BF-559E-4998-9C4C-1F3254784491}" destId="{B6914911-B4FB-4054-9D98-C7F0AE435DC6}" srcOrd="2" destOrd="0" parTransId="{7ADABD05-CE04-4781-9D11-C1E9555CA40A}" sibTransId="{06F70210-6108-4791-8B20-1204CFC9C184}"/>
    <dgm:cxn modelId="{54C5C524-8B4F-9745-8112-44BDC71E4B44}" type="presOf" srcId="{D5D5D347-070F-4BCC-AD5D-94F1225C33C5}" destId="{DAAE700D-1D49-9748-83F8-FC0B8E26AB61}" srcOrd="0" destOrd="0" presId="urn:microsoft.com/office/officeart/2005/8/layout/vList2"/>
    <dgm:cxn modelId="{4AC9D82F-4795-084E-9C50-C33E039A8DD0}" type="presOf" srcId="{7D33273F-C65A-49B3-A879-B4729F1AA4D1}" destId="{03A9C6DC-A05C-B443-ADE1-D7009EC699F3}" srcOrd="0" destOrd="0" presId="urn:microsoft.com/office/officeart/2005/8/layout/vList2"/>
    <dgm:cxn modelId="{0793B539-745C-4E16-A6DA-383B293134B3}" srcId="{DAA247BF-559E-4998-9C4C-1F3254784491}" destId="{04F30FD9-C5DE-433A-BC91-80428F339324}" srcOrd="4" destOrd="0" parTransId="{AAE0F1F1-107D-4018-B0C9-C0ADB71CC7E6}" sibTransId="{EFA69504-9B2C-40B5-8925-E4D8B23425B6}"/>
    <dgm:cxn modelId="{D07CF03D-358D-4667-A3A6-478468F9A987}" srcId="{DAA247BF-559E-4998-9C4C-1F3254784491}" destId="{D14320AD-A917-4898-9C09-40C71C3240D9}" srcOrd="3" destOrd="0" parTransId="{2E5654B5-0018-4A0E-8168-77A92199D725}" sibTransId="{DF64EDB3-F396-456E-AD50-90B111AD0B22}"/>
    <dgm:cxn modelId="{DDF04C40-2044-4BFF-BF74-C02AA1DB97E9}" srcId="{04F30FD9-C5DE-433A-BC91-80428F339324}" destId="{F7A02089-8473-40BA-ACDC-1BF6B8C2EC67}" srcOrd="0" destOrd="0" parTransId="{C2785624-AF21-4177-AF6D-588F553F5596}" sibTransId="{A7E7AB25-80D2-456C-9663-C613D56AAB72}"/>
    <dgm:cxn modelId="{ED142972-1100-A440-AA42-CB261F48F60D}" type="presOf" srcId="{F7A02089-8473-40BA-ACDC-1BF6B8C2EC67}" destId="{69157AB9-3F4F-4B46-9EBD-6F8EB651B650}" srcOrd="0" destOrd="0" presId="urn:microsoft.com/office/officeart/2005/8/layout/vList2"/>
    <dgm:cxn modelId="{3F7F858D-D2E6-6E45-BBD4-176F45AF7FEB}" type="presOf" srcId="{04F30FD9-C5DE-433A-BC91-80428F339324}" destId="{1B267CD0-BFC7-F84F-8699-E30580F6D270}" srcOrd="0" destOrd="0" presId="urn:microsoft.com/office/officeart/2005/8/layout/vList2"/>
    <dgm:cxn modelId="{94592A96-7698-6240-8025-9F6E3B446C61}" type="presOf" srcId="{B6914911-B4FB-4054-9D98-C7F0AE435DC6}" destId="{D5F41095-8D5B-A848-BB07-5F6FAF030853}" srcOrd="0" destOrd="0" presId="urn:microsoft.com/office/officeart/2005/8/layout/vList2"/>
    <dgm:cxn modelId="{299396B4-4D6F-A54D-8067-6874BFF42E54}" type="presOf" srcId="{62C66F62-1293-4B7A-AD9D-AD65F2935D5B}" destId="{195E361A-7230-6849-A7AE-EB3952C5E3A6}" srcOrd="0" destOrd="0" presId="urn:microsoft.com/office/officeart/2005/8/layout/vList2"/>
    <dgm:cxn modelId="{115B30B6-0F35-4F52-9774-49FEDB8C8264}" srcId="{B6914911-B4FB-4054-9D98-C7F0AE435DC6}" destId="{62C66F62-1293-4B7A-AD9D-AD65F2935D5B}" srcOrd="0" destOrd="0" parTransId="{B500B121-EA0D-4B3D-9EAE-38E6F54739D2}" sibTransId="{0D460D3C-739A-41E4-AC87-6772283692C2}"/>
    <dgm:cxn modelId="{5CDC00BB-5CB7-4279-8C3A-B8D384E035C1}" srcId="{DAA247BF-559E-4998-9C4C-1F3254784491}" destId="{7D33273F-C65A-49B3-A879-B4729F1AA4D1}" srcOrd="0" destOrd="0" parTransId="{981B9124-7748-4DA5-8465-8B328E99F042}" sibTransId="{725BF925-8238-40B0-94C7-985270A867C0}"/>
    <dgm:cxn modelId="{226CB5CE-12C5-9E4A-B90E-3A263422EDC5}" type="presOf" srcId="{D14320AD-A917-4898-9C09-40C71C3240D9}" destId="{3B69A507-ACCE-2840-BCDF-DA2431EE0FAD}" srcOrd="0" destOrd="0" presId="urn:microsoft.com/office/officeart/2005/8/layout/vList2"/>
    <dgm:cxn modelId="{8825DB9A-B320-0A40-8021-A7D6B419D56E}" type="presParOf" srcId="{9ECDA762-9BDC-4742-992A-7E43BE83505C}" destId="{03A9C6DC-A05C-B443-ADE1-D7009EC699F3}" srcOrd="0" destOrd="0" presId="urn:microsoft.com/office/officeart/2005/8/layout/vList2"/>
    <dgm:cxn modelId="{1B2F64C3-0352-8C4E-9587-475A15085117}" type="presParOf" srcId="{9ECDA762-9BDC-4742-992A-7E43BE83505C}" destId="{CA3C9254-211D-7446-B3B4-72049A0F6946}" srcOrd="1" destOrd="0" presId="urn:microsoft.com/office/officeart/2005/8/layout/vList2"/>
    <dgm:cxn modelId="{C773BBF1-9B4B-9943-89D4-C06E6825B3B9}" type="presParOf" srcId="{9ECDA762-9BDC-4742-992A-7E43BE83505C}" destId="{DAAE700D-1D49-9748-83F8-FC0B8E26AB61}" srcOrd="2" destOrd="0" presId="urn:microsoft.com/office/officeart/2005/8/layout/vList2"/>
    <dgm:cxn modelId="{8608B384-EA29-6048-A7BF-E0859489E4B4}" type="presParOf" srcId="{9ECDA762-9BDC-4742-992A-7E43BE83505C}" destId="{644B532D-CA52-1447-A6DA-7DA4E153831E}" srcOrd="3" destOrd="0" presId="urn:microsoft.com/office/officeart/2005/8/layout/vList2"/>
    <dgm:cxn modelId="{09738882-861E-B249-90B0-0650376293F4}" type="presParOf" srcId="{9ECDA762-9BDC-4742-992A-7E43BE83505C}" destId="{D5F41095-8D5B-A848-BB07-5F6FAF030853}" srcOrd="4" destOrd="0" presId="urn:microsoft.com/office/officeart/2005/8/layout/vList2"/>
    <dgm:cxn modelId="{BC2B9667-B392-3D41-BB54-A28B8356F5BE}" type="presParOf" srcId="{9ECDA762-9BDC-4742-992A-7E43BE83505C}" destId="{195E361A-7230-6849-A7AE-EB3952C5E3A6}" srcOrd="5" destOrd="0" presId="urn:microsoft.com/office/officeart/2005/8/layout/vList2"/>
    <dgm:cxn modelId="{D7454D75-3A2A-E74F-AAAF-790EF24D3C0D}" type="presParOf" srcId="{9ECDA762-9BDC-4742-992A-7E43BE83505C}" destId="{3B69A507-ACCE-2840-BCDF-DA2431EE0FAD}" srcOrd="6" destOrd="0" presId="urn:microsoft.com/office/officeart/2005/8/layout/vList2"/>
    <dgm:cxn modelId="{1FBA17AA-70E6-3841-873E-21FCEB38F099}" type="presParOf" srcId="{9ECDA762-9BDC-4742-992A-7E43BE83505C}" destId="{2143599E-7DC4-1748-BF57-FC86BC17D80B}" srcOrd="7" destOrd="0" presId="urn:microsoft.com/office/officeart/2005/8/layout/vList2"/>
    <dgm:cxn modelId="{333618FD-E7C5-1A41-A6DB-A9A7F69D0520}" type="presParOf" srcId="{9ECDA762-9BDC-4742-992A-7E43BE83505C}" destId="{1B267CD0-BFC7-F84F-8699-E30580F6D270}" srcOrd="8" destOrd="0" presId="urn:microsoft.com/office/officeart/2005/8/layout/vList2"/>
    <dgm:cxn modelId="{597D466D-A9E1-C746-999B-13ECCB3E4306}" type="presParOf" srcId="{9ECDA762-9BDC-4742-992A-7E43BE83505C}" destId="{69157AB9-3F4F-4B46-9EBD-6F8EB651B650}"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979A310-D67B-4EAB-AE81-0A5D62F7EF23}"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411763DF-D650-40B4-B722-9725F7BE15B6}">
      <dgm:prSet/>
      <dgm:spPr/>
      <dgm:t>
        <a:bodyPr/>
        <a:lstStyle/>
        <a:p>
          <a:r>
            <a:rPr lang="en-US" dirty="0"/>
            <a:t>Customers between age 25 and 40 are the biggest base for TNP.</a:t>
          </a:r>
        </a:p>
      </dgm:t>
    </dgm:pt>
    <dgm:pt modelId="{F1271906-502F-43C8-87DC-7FE9871D1F61}" type="parTrans" cxnId="{40D00072-2C8B-488E-92D3-E8226A603EC0}">
      <dgm:prSet/>
      <dgm:spPr/>
      <dgm:t>
        <a:bodyPr/>
        <a:lstStyle/>
        <a:p>
          <a:endParaRPr lang="en-US"/>
        </a:p>
      </dgm:t>
    </dgm:pt>
    <dgm:pt modelId="{B622BA29-B7CE-4530-8ECB-E710FF34C132}" type="sibTrans" cxnId="{40D00072-2C8B-488E-92D3-E8226A603EC0}">
      <dgm:prSet/>
      <dgm:spPr/>
      <dgm:t>
        <a:bodyPr/>
        <a:lstStyle/>
        <a:p>
          <a:endParaRPr lang="en-US"/>
        </a:p>
      </dgm:t>
    </dgm:pt>
    <dgm:pt modelId="{F75BC399-86E7-4FEB-8001-B131D05AB272}">
      <dgm:prSet/>
      <dgm:spPr/>
      <dgm:t>
        <a:bodyPr/>
        <a:lstStyle/>
        <a:p>
          <a:r>
            <a:rPr lang="en-US" dirty="0"/>
            <a:t>Marketing Campaign target on this age group</a:t>
          </a:r>
        </a:p>
      </dgm:t>
    </dgm:pt>
    <dgm:pt modelId="{498E59D7-329E-40BA-9A09-2470F8D2246F}" type="parTrans" cxnId="{C939901F-F07F-4912-9E3C-DFA9368EB850}">
      <dgm:prSet/>
      <dgm:spPr/>
      <dgm:t>
        <a:bodyPr/>
        <a:lstStyle/>
        <a:p>
          <a:endParaRPr lang="en-US"/>
        </a:p>
      </dgm:t>
    </dgm:pt>
    <dgm:pt modelId="{AA425B4F-CCE0-43A1-AF39-D64DC477EAD3}" type="sibTrans" cxnId="{C939901F-F07F-4912-9E3C-DFA9368EB850}">
      <dgm:prSet/>
      <dgm:spPr/>
      <dgm:t>
        <a:bodyPr/>
        <a:lstStyle/>
        <a:p>
          <a:endParaRPr lang="en-US"/>
        </a:p>
      </dgm:t>
    </dgm:pt>
    <dgm:pt modelId="{CCCA04E1-4EAD-4BEC-91F7-462FE7C441BD}">
      <dgm:prSet/>
      <dgm:spPr/>
      <dgm:t>
        <a:bodyPr/>
        <a:lstStyle/>
        <a:p>
          <a:r>
            <a:rPr lang="en-US" dirty="0"/>
            <a:t>Increasing TNP awareness among other age groups.</a:t>
          </a:r>
        </a:p>
      </dgm:t>
    </dgm:pt>
    <dgm:pt modelId="{05AC2D72-2395-4C26-BC9D-AF3EDF991EED}" type="parTrans" cxnId="{BAD374A3-262B-4B67-A597-119E56DD1D37}">
      <dgm:prSet/>
      <dgm:spPr/>
      <dgm:t>
        <a:bodyPr/>
        <a:lstStyle/>
        <a:p>
          <a:endParaRPr lang="en-US"/>
        </a:p>
      </dgm:t>
    </dgm:pt>
    <dgm:pt modelId="{E2F206BD-1506-4DC9-8135-711E13BED143}" type="sibTrans" cxnId="{BAD374A3-262B-4B67-A597-119E56DD1D37}">
      <dgm:prSet/>
      <dgm:spPr/>
      <dgm:t>
        <a:bodyPr/>
        <a:lstStyle/>
        <a:p>
          <a:endParaRPr lang="en-US"/>
        </a:p>
      </dgm:t>
    </dgm:pt>
    <dgm:pt modelId="{4C1FB035-32B3-4AFB-89FE-3AB5812AA5E6}">
      <dgm:prSet/>
      <dgm:spPr/>
      <dgm:t>
        <a:bodyPr/>
        <a:lstStyle/>
        <a:p>
          <a:r>
            <a:rPr lang="en-US" dirty="0"/>
            <a:t>On sports days, ridership increase about 25% in the home game CCA.</a:t>
          </a:r>
        </a:p>
      </dgm:t>
    </dgm:pt>
    <dgm:pt modelId="{F3DEADDA-9425-4C38-8150-D6B9296490FE}" type="parTrans" cxnId="{DCDBCBBD-DA48-4522-B7D3-EDF34D49EB84}">
      <dgm:prSet/>
      <dgm:spPr/>
      <dgm:t>
        <a:bodyPr/>
        <a:lstStyle/>
        <a:p>
          <a:endParaRPr lang="en-US"/>
        </a:p>
      </dgm:t>
    </dgm:pt>
    <dgm:pt modelId="{0D187937-D173-4493-84DD-30FD009062B3}" type="sibTrans" cxnId="{DCDBCBBD-DA48-4522-B7D3-EDF34D49EB84}">
      <dgm:prSet/>
      <dgm:spPr/>
      <dgm:t>
        <a:bodyPr/>
        <a:lstStyle/>
        <a:p>
          <a:endParaRPr lang="en-US"/>
        </a:p>
      </dgm:t>
    </dgm:pt>
    <dgm:pt modelId="{593302FD-93B9-4ED6-91FA-82B9DC0FB312}">
      <dgm:prSet/>
      <dgm:spPr/>
      <dgm:t>
        <a:bodyPr/>
        <a:lstStyle/>
        <a:p>
          <a:r>
            <a:rPr lang="en-US" dirty="0"/>
            <a:t>Encourage drivers to move to sports home arena CCAs on sports days</a:t>
          </a:r>
        </a:p>
      </dgm:t>
    </dgm:pt>
    <dgm:pt modelId="{DE255002-F9CA-4484-BC0C-CF3DE1CDFD77}" type="parTrans" cxnId="{24C13CF4-28BE-4C9E-8F38-CF01711E5FE7}">
      <dgm:prSet/>
      <dgm:spPr/>
      <dgm:t>
        <a:bodyPr/>
        <a:lstStyle/>
        <a:p>
          <a:endParaRPr lang="en-US"/>
        </a:p>
      </dgm:t>
    </dgm:pt>
    <dgm:pt modelId="{AB979609-F48C-432F-9AEC-F1E924917921}" type="sibTrans" cxnId="{24C13CF4-28BE-4C9E-8F38-CF01711E5FE7}">
      <dgm:prSet/>
      <dgm:spPr/>
      <dgm:t>
        <a:bodyPr/>
        <a:lstStyle/>
        <a:p>
          <a:endParaRPr lang="en-US"/>
        </a:p>
      </dgm:t>
    </dgm:pt>
    <dgm:pt modelId="{00B47022-ADDF-4FC0-9D2E-D8E7AF0CD941}">
      <dgm:prSet/>
      <dgm:spPr/>
      <dgm:t>
        <a:bodyPr/>
        <a:lstStyle/>
        <a:p>
          <a:r>
            <a:rPr lang="en-US" dirty="0"/>
            <a:t>Neighborhoods with higher crime rates have worse economic and educational status, people tend to do more pooled trips.</a:t>
          </a:r>
        </a:p>
      </dgm:t>
    </dgm:pt>
    <dgm:pt modelId="{1FA8274F-998C-496B-AB37-0D03FBA91287}" type="parTrans" cxnId="{02A54FF6-2E3D-45B0-B447-EE7E204E0774}">
      <dgm:prSet/>
      <dgm:spPr/>
      <dgm:t>
        <a:bodyPr/>
        <a:lstStyle/>
        <a:p>
          <a:endParaRPr lang="en-US"/>
        </a:p>
      </dgm:t>
    </dgm:pt>
    <dgm:pt modelId="{71DECF8F-11D5-4506-8E72-949626018486}" type="sibTrans" cxnId="{02A54FF6-2E3D-45B0-B447-EE7E204E0774}">
      <dgm:prSet/>
      <dgm:spPr/>
      <dgm:t>
        <a:bodyPr/>
        <a:lstStyle/>
        <a:p>
          <a:endParaRPr lang="en-US"/>
        </a:p>
      </dgm:t>
    </dgm:pt>
    <dgm:pt modelId="{C7A10EBB-8D41-4A05-A744-AAA2C0C77E82}">
      <dgm:prSet/>
      <dgm:spPr/>
      <dgm:t>
        <a:bodyPr/>
        <a:lstStyle/>
        <a:p>
          <a:r>
            <a:rPr lang="en-US" dirty="0"/>
            <a:t>Increase wait time limit in high crime Neighborhoods for customers’ safety</a:t>
          </a:r>
        </a:p>
      </dgm:t>
    </dgm:pt>
    <dgm:pt modelId="{C18B2427-8237-4C2C-AA96-E066CCE570A8}" type="parTrans" cxnId="{7018E343-E30B-4ED8-8679-85822D0E1A80}">
      <dgm:prSet/>
      <dgm:spPr/>
      <dgm:t>
        <a:bodyPr/>
        <a:lstStyle/>
        <a:p>
          <a:endParaRPr lang="en-US"/>
        </a:p>
      </dgm:t>
    </dgm:pt>
    <dgm:pt modelId="{4124FB1A-F8D7-42E7-907C-436F245A98C0}" type="sibTrans" cxnId="{7018E343-E30B-4ED8-8679-85822D0E1A80}">
      <dgm:prSet/>
      <dgm:spPr/>
      <dgm:t>
        <a:bodyPr/>
        <a:lstStyle/>
        <a:p>
          <a:endParaRPr lang="en-US"/>
        </a:p>
      </dgm:t>
    </dgm:pt>
    <dgm:pt modelId="{9FC98F28-6A8F-D447-9097-6ACC17BB5F64}" type="pres">
      <dgm:prSet presAssocID="{A979A310-D67B-4EAB-AE81-0A5D62F7EF23}" presName="linear" presStyleCnt="0">
        <dgm:presLayoutVars>
          <dgm:animLvl val="lvl"/>
          <dgm:resizeHandles val="exact"/>
        </dgm:presLayoutVars>
      </dgm:prSet>
      <dgm:spPr/>
    </dgm:pt>
    <dgm:pt modelId="{8B40E723-6B58-CA48-B200-9324608013E3}" type="pres">
      <dgm:prSet presAssocID="{411763DF-D650-40B4-B722-9725F7BE15B6}" presName="parentText" presStyleLbl="node1" presStyleIdx="0" presStyleCnt="3">
        <dgm:presLayoutVars>
          <dgm:chMax val="0"/>
          <dgm:bulletEnabled val="1"/>
        </dgm:presLayoutVars>
      </dgm:prSet>
      <dgm:spPr/>
    </dgm:pt>
    <dgm:pt modelId="{0C5ACFE8-1325-674E-810A-AE787F0DCB34}" type="pres">
      <dgm:prSet presAssocID="{411763DF-D650-40B4-B722-9725F7BE15B6}" presName="childText" presStyleLbl="revTx" presStyleIdx="0" presStyleCnt="3">
        <dgm:presLayoutVars>
          <dgm:bulletEnabled val="1"/>
        </dgm:presLayoutVars>
      </dgm:prSet>
      <dgm:spPr/>
    </dgm:pt>
    <dgm:pt modelId="{00FE1558-BCFD-E448-A816-773C86798F1A}" type="pres">
      <dgm:prSet presAssocID="{4C1FB035-32B3-4AFB-89FE-3AB5812AA5E6}" presName="parentText" presStyleLbl="node1" presStyleIdx="1" presStyleCnt="3">
        <dgm:presLayoutVars>
          <dgm:chMax val="0"/>
          <dgm:bulletEnabled val="1"/>
        </dgm:presLayoutVars>
      </dgm:prSet>
      <dgm:spPr/>
    </dgm:pt>
    <dgm:pt modelId="{8497A505-CE02-7D43-958A-D973DBA89E19}" type="pres">
      <dgm:prSet presAssocID="{4C1FB035-32B3-4AFB-89FE-3AB5812AA5E6}" presName="childText" presStyleLbl="revTx" presStyleIdx="1" presStyleCnt="3">
        <dgm:presLayoutVars>
          <dgm:bulletEnabled val="1"/>
        </dgm:presLayoutVars>
      </dgm:prSet>
      <dgm:spPr/>
    </dgm:pt>
    <dgm:pt modelId="{D5835B93-1DA1-3C49-9B6D-E47A7899624D}" type="pres">
      <dgm:prSet presAssocID="{00B47022-ADDF-4FC0-9D2E-D8E7AF0CD941}" presName="parentText" presStyleLbl="node1" presStyleIdx="2" presStyleCnt="3">
        <dgm:presLayoutVars>
          <dgm:chMax val="0"/>
          <dgm:bulletEnabled val="1"/>
        </dgm:presLayoutVars>
      </dgm:prSet>
      <dgm:spPr/>
    </dgm:pt>
    <dgm:pt modelId="{A4AC05B3-C650-B345-8E4B-EBB8D62BBCB1}" type="pres">
      <dgm:prSet presAssocID="{00B47022-ADDF-4FC0-9D2E-D8E7AF0CD941}" presName="childText" presStyleLbl="revTx" presStyleIdx="2" presStyleCnt="3">
        <dgm:presLayoutVars>
          <dgm:bulletEnabled val="1"/>
        </dgm:presLayoutVars>
      </dgm:prSet>
      <dgm:spPr/>
    </dgm:pt>
  </dgm:ptLst>
  <dgm:cxnLst>
    <dgm:cxn modelId="{B96EBC0B-531D-F047-ADCF-878851BAAD7E}" type="presOf" srcId="{CCCA04E1-4EAD-4BEC-91F7-462FE7C441BD}" destId="{0C5ACFE8-1325-674E-810A-AE787F0DCB34}" srcOrd="0" destOrd="1" presId="urn:microsoft.com/office/officeart/2005/8/layout/vList2"/>
    <dgm:cxn modelId="{C939901F-F07F-4912-9E3C-DFA9368EB850}" srcId="{411763DF-D650-40B4-B722-9725F7BE15B6}" destId="{F75BC399-86E7-4FEB-8001-B131D05AB272}" srcOrd="0" destOrd="0" parTransId="{498E59D7-329E-40BA-9A09-2470F8D2246F}" sibTransId="{AA425B4F-CCE0-43A1-AF39-D64DC477EAD3}"/>
    <dgm:cxn modelId="{5A9C282A-A4F9-E84D-BD18-31E27BE4A7EE}" type="presOf" srcId="{593302FD-93B9-4ED6-91FA-82B9DC0FB312}" destId="{8497A505-CE02-7D43-958A-D973DBA89E19}" srcOrd="0" destOrd="0" presId="urn:microsoft.com/office/officeart/2005/8/layout/vList2"/>
    <dgm:cxn modelId="{7018E343-E30B-4ED8-8679-85822D0E1A80}" srcId="{00B47022-ADDF-4FC0-9D2E-D8E7AF0CD941}" destId="{C7A10EBB-8D41-4A05-A744-AAA2C0C77E82}" srcOrd="0" destOrd="0" parTransId="{C18B2427-8237-4C2C-AA96-E066CCE570A8}" sibTransId="{4124FB1A-F8D7-42E7-907C-436F245A98C0}"/>
    <dgm:cxn modelId="{35AB4B63-50D6-094E-B37A-DDE4D7BBC95A}" type="presOf" srcId="{C7A10EBB-8D41-4A05-A744-AAA2C0C77E82}" destId="{A4AC05B3-C650-B345-8E4B-EBB8D62BBCB1}" srcOrd="0" destOrd="0" presId="urn:microsoft.com/office/officeart/2005/8/layout/vList2"/>
    <dgm:cxn modelId="{07378A66-6AD1-8F4E-B54D-9D94E8EBDCDA}" type="presOf" srcId="{A979A310-D67B-4EAB-AE81-0A5D62F7EF23}" destId="{9FC98F28-6A8F-D447-9097-6ACC17BB5F64}" srcOrd="0" destOrd="0" presId="urn:microsoft.com/office/officeart/2005/8/layout/vList2"/>
    <dgm:cxn modelId="{33F5D06D-2D36-434C-ACC9-255F79037EA7}" type="presOf" srcId="{F75BC399-86E7-4FEB-8001-B131D05AB272}" destId="{0C5ACFE8-1325-674E-810A-AE787F0DCB34}" srcOrd="0" destOrd="0" presId="urn:microsoft.com/office/officeart/2005/8/layout/vList2"/>
    <dgm:cxn modelId="{FD9D676E-83D1-6D40-8AAD-19B2E1FA4375}" type="presOf" srcId="{4C1FB035-32B3-4AFB-89FE-3AB5812AA5E6}" destId="{00FE1558-BCFD-E448-A816-773C86798F1A}" srcOrd="0" destOrd="0" presId="urn:microsoft.com/office/officeart/2005/8/layout/vList2"/>
    <dgm:cxn modelId="{40D00072-2C8B-488E-92D3-E8226A603EC0}" srcId="{A979A310-D67B-4EAB-AE81-0A5D62F7EF23}" destId="{411763DF-D650-40B4-B722-9725F7BE15B6}" srcOrd="0" destOrd="0" parTransId="{F1271906-502F-43C8-87DC-7FE9871D1F61}" sibTransId="{B622BA29-B7CE-4530-8ECB-E710FF34C132}"/>
    <dgm:cxn modelId="{593F8080-ADB7-3843-B82E-68B1E31B759C}" type="presOf" srcId="{411763DF-D650-40B4-B722-9725F7BE15B6}" destId="{8B40E723-6B58-CA48-B200-9324608013E3}" srcOrd="0" destOrd="0" presId="urn:microsoft.com/office/officeart/2005/8/layout/vList2"/>
    <dgm:cxn modelId="{BAD374A3-262B-4B67-A597-119E56DD1D37}" srcId="{411763DF-D650-40B4-B722-9725F7BE15B6}" destId="{CCCA04E1-4EAD-4BEC-91F7-462FE7C441BD}" srcOrd="1" destOrd="0" parTransId="{05AC2D72-2395-4C26-BC9D-AF3EDF991EED}" sibTransId="{E2F206BD-1506-4DC9-8135-711E13BED143}"/>
    <dgm:cxn modelId="{DCDBCBBD-DA48-4522-B7D3-EDF34D49EB84}" srcId="{A979A310-D67B-4EAB-AE81-0A5D62F7EF23}" destId="{4C1FB035-32B3-4AFB-89FE-3AB5812AA5E6}" srcOrd="1" destOrd="0" parTransId="{F3DEADDA-9425-4C38-8150-D6B9296490FE}" sibTransId="{0D187937-D173-4493-84DD-30FD009062B3}"/>
    <dgm:cxn modelId="{D7FF3FDD-A5FA-3643-BBFC-70CB76AE68ED}" type="presOf" srcId="{00B47022-ADDF-4FC0-9D2E-D8E7AF0CD941}" destId="{D5835B93-1DA1-3C49-9B6D-E47A7899624D}" srcOrd="0" destOrd="0" presId="urn:microsoft.com/office/officeart/2005/8/layout/vList2"/>
    <dgm:cxn modelId="{24C13CF4-28BE-4C9E-8F38-CF01711E5FE7}" srcId="{4C1FB035-32B3-4AFB-89FE-3AB5812AA5E6}" destId="{593302FD-93B9-4ED6-91FA-82B9DC0FB312}" srcOrd="0" destOrd="0" parTransId="{DE255002-F9CA-4484-BC0C-CF3DE1CDFD77}" sibTransId="{AB979609-F48C-432F-9AEC-F1E924917921}"/>
    <dgm:cxn modelId="{02A54FF6-2E3D-45B0-B447-EE7E204E0774}" srcId="{A979A310-D67B-4EAB-AE81-0A5D62F7EF23}" destId="{00B47022-ADDF-4FC0-9D2E-D8E7AF0CD941}" srcOrd="2" destOrd="0" parTransId="{1FA8274F-998C-496B-AB37-0D03FBA91287}" sibTransId="{71DECF8F-11D5-4506-8E72-949626018486}"/>
    <dgm:cxn modelId="{3C18866A-1128-E942-84AA-D1D7D7808F9E}" type="presParOf" srcId="{9FC98F28-6A8F-D447-9097-6ACC17BB5F64}" destId="{8B40E723-6B58-CA48-B200-9324608013E3}" srcOrd="0" destOrd="0" presId="urn:microsoft.com/office/officeart/2005/8/layout/vList2"/>
    <dgm:cxn modelId="{0B6F94AE-0AD5-234D-AAF1-5AEF849AAB86}" type="presParOf" srcId="{9FC98F28-6A8F-D447-9097-6ACC17BB5F64}" destId="{0C5ACFE8-1325-674E-810A-AE787F0DCB34}" srcOrd="1" destOrd="0" presId="urn:microsoft.com/office/officeart/2005/8/layout/vList2"/>
    <dgm:cxn modelId="{3431E82B-7FA4-9046-A6F2-5118A1C989B2}" type="presParOf" srcId="{9FC98F28-6A8F-D447-9097-6ACC17BB5F64}" destId="{00FE1558-BCFD-E448-A816-773C86798F1A}" srcOrd="2" destOrd="0" presId="urn:microsoft.com/office/officeart/2005/8/layout/vList2"/>
    <dgm:cxn modelId="{A0CD9438-282D-E548-9349-C841D6F3E68F}" type="presParOf" srcId="{9FC98F28-6A8F-D447-9097-6ACC17BB5F64}" destId="{8497A505-CE02-7D43-958A-D973DBA89E19}" srcOrd="3" destOrd="0" presId="urn:microsoft.com/office/officeart/2005/8/layout/vList2"/>
    <dgm:cxn modelId="{AF6A6C7D-453B-DA42-BB65-068DA0C0C7D7}" type="presParOf" srcId="{9FC98F28-6A8F-D447-9097-6ACC17BB5F64}" destId="{D5835B93-1DA1-3C49-9B6D-E47A7899624D}" srcOrd="4" destOrd="0" presId="urn:microsoft.com/office/officeart/2005/8/layout/vList2"/>
    <dgm:cxn modelId="{1A2D5800-E417-0341-9039-C6E028DD7FA9}" type="presParOf" srcId="{9FC98F28-6A8F-D447-9097-6ACC17BB5F64}" destId="{A4AC05B3-C650-B345-8E4B-EBB8D62BBCB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2B1EC08-31D5-4358-A7FC-AF3DF36E0CB8}" type="doc">
      <dgm:prSet loTypeId="urn:microsoft.com/office/officeart/2008/layout/LinedList" loCatId="list" qsTypeId="urn:microsoft.com/office/officeart/2005/8/quickstyle/simple1" qsCatId="simple" csTypeId="urn:microsoft.com/office/officeart/2005/8/colors/colorful5" csCatId="colorful"/>
      <dgm:spPr/>
      <dgm:t>
        <a:bodyPr/>
        <a:lstStyle/>
        <a:p>
          <a:endParaRPr lang="en-US"/>
        </a:p>
      </dgm:t>
    </dgm:pt>
    <dgm:pt modelId="{4B522415-9E7D-43AB-8C77-F4B7ECDDDFF1}">
      <dgm:prSet/>
      <dgm:spPr/>
      <dgm:t>
        <a:bodyPr/>
        <a:lstStyle/>
        <a:p>
          <a:r>
            <a:rPr lang="en-US"/>
            <a:t>Ridership forecast can be more accurate with data from 2020 and will take into the consideration of Covid-19</a:t>
          </a:r>
        </a:p>
      </dgm:t>
    </dgm:pt>
    <dgm:pt modelId="{EBD449C7-0D98-4A43-9823-162294935C96}" type="parTrans" cxnId="{5DE2F3F0-2B7B-4EBF-AEDF-22092B403FC8}">
      <dgm:prSet/>
      <dgm:spPr/>
      <dgm:t>
        <a:bodyPr/>
        <a:lstStyle/>
        <a:p>
          <a:endParaRPr lang="en-US"/>
        </a:p>
      </dgm:t>
    </dgm:pt>
    <dgm:pt modelId="{4E3D017E-51F1-4197-AE7E-D7970A58CC63}" type="sibTrans" cxnId="{5DE2F3F0-2B7B-4EBF-AEDF-22092B403FC8}">
      <dgm:prSet/>
      <dgm:spPr/>
      <dgm:t>
        <a:bodyPr/>
        <a:lstStyle/>
        <a:p>
          <a:endParaRPr lang="en-US"/>
        </a:p>
      </dgm:t>
    </dgm:pt>
    <dgm:pt modelId="{F9B6A1D6-650B-4900-A2D4-1B9361C0323D}">
      <dgm:prSet/>
      <dgm:spPr/>
      <dgm:t>
        <a:bodyPr/>
        <a:lstStyle/>
        <a:p>
          <a:r>
            <a:rPr lang="en-US"/>
            <a:t>Ridership and Tips should be analyzed with more attributes, like public transportation distribution and major facilities location, etc.</a:t>
          </a:r>
        </a:p>
      </dgm:t>
    </dgm:pt>
    <dgm:pt modelId="{5EFEBD98-B7DD-4A03-B571-A3CF16F018A7}" type="parTrans" cxnId="{2338C18D-1E80-4274-91B6-97CFDCF6B5B0}">
      <dgm:prSet/>
      <dgm:spPr/>
      <dgm:t>
        <a:bodyPr/>
        <a:lstStyle/>
        <a:p>
          <a:endParaRPr lang="en-US"/>
        </a:p>
      </dgm:t>
    </dgm:pt>
    <dgm:pt modelId="{0EB837DC-EAD2-4700-B571-C365EA63ABB2}" type="sibTrans" cxnId="{2338C18D-1E80-4274-91B6-97CFDCF6B5B0}">
      <dgm:prSet/>
      <dgm:spPr/>
      <dgm:t>
        <a:bodyPr/>
        <a:lstStyle/>
        <a:p>
          <a:endParaRPr lang="en-US"/>
        </a:p>
      </dgm:t>
    </dgm:pt>
    <dgm:pt modelId="{1E976B69-9B91-4369-9504-0F309A670462}">
      <dgm:prSet/>
      <dgm:spPr/>
      <dgm:t>
        <a:bodyPr/>
        <a:lstStyle/>
        <a:p>
          <a:r>
            <a:rPr lang="en-US"/>
            <a:t>Our initial intuition does not match the analysis result. Machine Learning and Statistical Analysis should be applied with a larger range of dimensions to select a better set of predictors</a:t>
          </a:r>
        </a:p>
      </dgm:t>
    </dgm:pt>
    <dgm:pt modelId="{AA19B516-FD79-4E81-8AF2-72DB6A1D3640}" type="parTrans" cxnId="{C7A2ACAD-AFBA-4B6F-A172-82DDE9BFC656}">
      <dgm:prSet/>
      <dgm:spPr/>
      <dgm:t>
        <a:bodyPr/>
        <a:lstStyle/>
        <a:p>
          <a:endParaRPr lang="en-US"/>
        </a:p>
      </dgm:t>
    </dgm:pt>
    <dgm:pt modelId="{CEE15EC0-6827-4E96-9E08-B1D5EC62DF00}" type="sibTrans" cxnId="{C7A2ACAD-AFBA-4B6F-A172-82DDE9BFC656}">
      <dgm:prSet/>
      <dgm:spPr/>
      <dgm:t>
        <a:bodyPr/>
        <a:lstStyle/>
        <a:p>
          <a:endParaRPr lang="en-US"/>
        </a:p>
      </dgm:t>
    </dgm:pt>
    <dgm:pt modelId="{D8B465C4-1E6E-4B49-9B15-F575C5681512}">
      <dgm:prSet/>
      <dgm:spPr/>
      <dgm:t>
        <a:bodyPr/>
        <a:lstStyle/>
        <a:p>
          <a:r>
            <a:rPr lang="en-US"/>
            <a:t>During discovery and data preparation phase, a closer analysis should be applied to determine whether there is enough information in the data to meet our analytical goal</a:t>
          </a:r>
        </a:p>
      </dgm:t>
    </dgm:pt>
    <dgm:pt modelId="{93F120E1-0511-4685-B0E7-1A55F4806BAE}" type="parTrans" cxnId="{378DA452-9391-4305-BE2A-992321C6E029}">
      <dgm:prSet/>
      <dgm:spPr/>
      <dgm:t>
        <a:bodyPr/>
        <a:lstStyle/>
        <a:p>
          <a:endParaRPr lang="en-US"/>
        </a:p>
      </dgm:t>
    </dgm:pt>
    <dgm:pt modelId="{23CB38EF-0636-4F38-BE21-B842332ABC67}" type="sibTrans" cxnId="{378DA452-9391-4305-BE2A-992321C6E029}">
      <dgm:prSet/>
      <dgm:spPr/>
      <dgm:t>
        <a:bodyPr/>
        <a:lstStyle/>
        <a:p>
          <a:endParaRPr lang="en-US"/>
        </a:p>
      </dgm:t>
    </dgm:pt>
    <dgm:pt modelId="{B68E4A0A-BE01-9149-9D86-88772C844C59}" type="pres">
      <dgm:prSet presAssocID="{22B1EC08-31D5-4358-A7FC-AF3DF36E0CB8}" presName="vert0" presStyleCnt="0">
        <dgm:presLayoutVars>
          <dgm:dir/>
          <dgm:animOne val="branch"/>
          <dgm:animLvl val="lvl"/>
        </dgm:presLayoutVars>
      </dgm:prSet>
      <dgm:spPr/>
    </dgm:pt>
    <dgm:pt modelId="{B4D53262-A1BF-2344-9321-BF74D7052A55}" type="pres">
      <dgm:prSet presAssocID="{4B522415-9E7D-43AB-8C77-F4B7ECDDDFF1}" presName="thickLine" presStyleLbl="alignNode1" presStyleIdx="0" presStyleCnt="4"/>
      <dgm:spPr/>
    </dgm:pt>
    <dgm:pt modelId="{3A1CB3EE-ACC0-7D4B-A500-9826667054FD}" type="pres">
      <dgm:prSet presAssocID="{4B522415-9E7D-43AB-8C77-F4B7ECDDDFF1}" presName="horz1" presStyleCnt="0"/>
      <dgm:spPr/>
    </dgm:pt>
    <dgm:pt modelId="{F2055CB8-FAD2-9B41-A8FF-77997BD872BC}" type="pres">
      <dgm:prSet presAssocID="{4B522415-9E7D-43AB-8C77-F4B7ECDDDFF1}" presName="tx1" presStyleLbl="revTx" presStyleIdx="0" presStyleCnt="4"/>
      <dgm:spPr/>
    </dgm:pt>
    <dgm:pt modelId="{3D57F5D0-4E4D-4C4E-B4E1-9E54C22B639F}" type="pres">
      <dgm:prSet presAssocID="{4B522415-9E7D-43AB-8C77-F4B7ECDDDFF1}" presName="vert1" presStyleCnt="0"/>
      <dgm:spPr/>
    </dgm:pt>
    <dgm:pt modelId="{3A896ABA-56B5-5F4F-AE9B-5DF632C6BECF}" type="pres">
      <dgm:prSet presAssocID="{F9B6A1D6-650B-4900-A2D4-1B9361C0323D}" presName="thickLine" presStyleLbl="alignNode1" presStyleIdx="1" presStyleCnt="4"/>
      <dgm:spPr/>
    </dgm:pt>
    <dgm:pt modelId="{C6FA3FFC-C46B-6546-A7EE-16FA7746DA65}" type="pres">
      <dgm:prSet presAssocID="{F9B6A1D6-650B-4900-A2D4-1B9361C0323D}" presName="horz1" presStyleCnt="0"/>
      <dgm:spPr/>
    </dgm:pt>
    <dgm:pt modelId="{BB0BB6BF-6822-634E-8E57-74A0133FD6B7}" type="pres">
      <dgm:prSet presAssocID="{F9B6A1D6-650B-4900-A2D4-1B9361C0323D}" presName="tx1" presStyleLbl="revTx" presStyleIdx="1" presStyleCnt="4"/>
      <dgm:spPr/>
    </dgm:pt>
    <dgm:pt modelId="{CDD51B45-E597-8443-A4A8-58ABF361D46A}" type="pres">
      <dgm:prSet presAssocID="{F9B6A1D6-650B-4900-A2D4-1B9361C0323D}" presName="vert1" presStyleCnt="0"/>
      <dgm:spPr/>
    </dgm:pt>
    <dgm:pt modelId="{2E7E6B2A-11C9-3644-9680-6C6AF963A2D9}" type="pres">
      <dgm:prSet presAssocID="{1E976B69-9B91-4369-9504-0F309A670462}" presName="thickLine" presStyleLbl="alignNode1" presStyleIdx="2" presStyleCnt="4"/>
      <dgm:spPr/>
    </dgm:pt>
    <dgm:pt modelId="{8285455D-8B2E-834C-ABDE-79192A155CCF}" type="pres">
      <dgm:prSet presAssocID="{1E976B69-9B91-4369-9504-0F309A670462}" presName="horz1" presStyleCnt="0"/>
      <dgm:spPr/>
    </dgm:pt>
    <dgm:pt modelId="{87464B15-F075-F94E-A4B1-C4BAA31F266F}" type="pres">
      <dgm:prSet presAssocID="{1E976B69-9B91-4369-9504-0F309A670462}" presName="tx1" presStyleLbl="revTx" presStyleIdx="2" presStyleCnt="4"/>
      <dgm:spPr/>
    </dgm:pt>
    <dgm:pt modelId="{21E59BA7-E466-A543-B291-64FFBC1EF886}" type="pres">
      <dgm:prSet presAssocID="{1E976B69-9B91-4369-9504-0F309A670462}" presName="vert1" presStyleCnt="0"/>
      <dgm:spPr/>
    </dgm:pt>
    <dgm:pt modelId="{C186AB8F-00AF-6846-A2EE-43A7BB2EC5B2}" type="pres">
      <dgm:prSet presAssocID="{D8B465C4-1E6E-4B49-9B15-F575C5681512}" presName="thickLine" presStyleLbl="alignNode1" presStyleIdx="3" presStyleCnt="4"/>
      <dgm:spPr/>
    </dgm:pt>
    <dgm:pt modelId="{47F263F3-B263-314E-AF00-C1EE647B4A82}" type="pres">
      <dgm:prSet presAssocID="{D8B465C4-1E6E-4B49-9B15-F575C5681512}" presName="horz1" presStyleCnt="0"/>
      <dgm:spPr/>
    </dgm:pt>
    <dgm:pt modelId="{42375349-B77F-C94D-96B9-4A75416D7B0F}" type="pres">
      <dgm:prSet presAssocID="{D8B465C4-1E6E-4B49-9B15-F575C5681512}" presName="tx1" presStyleLbl="revTx" presStyleIdx="3" presStyleCnt="4"/>
      <dgm:spPr/>
    </dgm:pt>
    <dgm:pt modelId="{8FA1CA85-A885-8542-BFD5-EC42EA19C869}" type="pres">
      <dgm:prSet presAssocID="{D8B465C4-1E6E-4B49-9B15-F575C5681512}" presName="vert1" presStyleCnt="0"/>
      <dgm:spPr/>
    </dgm:pt>
  </dgm:ptLst>
  <dgm:cxnLst>
    <dgm:cxn modelId="{2D41F41A-3948-0041-803D-99161107FAE1}" type="presOf" srcId="{22B1EC08-31D5-4358-A7FC-AF3DF36E0CB8}" destId="{B68E4A0A-BE01-9149-9D86-88772C844C59}" srcOrd="0" destOrd="0" presId="urn:microsoft.com/office/officeart/2008/layout/LinedList"/>
    <dgm:cxn modelId="{D7BD5927-0724-2049-ACFE-AC68AA29C7D4}" type="presOf" srcId="{1E976B69-9B91-4369-9504-0F309A670462}" destId="{87464B15-F075-F94E-A4B1-C4BAA31F266F}" srcOrd="0" destOrd="0" presId="urn:microsoft.com/office/officeart/2008/layout/LinedList"/>
    <dgm:cxn modelId="{EB613335-88A8-CB44-AD29-E0197D5B7FC4}" type="presOf" srcId="{F9B6A1D6-650B-4900-A2D4-1B9361C0323D}" destId="{BB0BB6BF-6822-634E-8E57-74A0133FD6B7}" srcOrd="0" destOrd="0" presId="urn:microsoft.com/office/officeart/2008/layout/LinedList"/>
    <dgm:cxn modelId="{378DA452-9391-4305-BE2A-992321C6E029}" srcId="{22B1EC08-31D5-4358-A7FC-AF3DF36E0CB8}" destId="{D8B465C4-1E6E-4B49-9B15-F575C5681512}" srcOrd="3" destOrd="0" parTransId="{93F120E1-0511-4685-B0E7-1A55F4806BAE}" sibTransId="{23CB38EF-0636-4F38-BE21-B842332ABC67}"/>
    <dgm:cxn modelId="{2338C18D-1E80-4274-91B6-97CFDCF6B5B0}" srcId="{22B1EC08-31D5-4358-A7FC-AF3DF36E0CB8}" destId="{F9B6A1D6-650B-4900-A2D4-1B9361C0323D}" srcOrd="1" destOrd="0" parTransId="{5EFEBD98-B7DD-4A03-B571-A3CF16F018A7}" sibTransId="{0EB837DC-EAD2-4700-B571-C365EA63ABB2}"/>
    <dgm:cxn modelId="{C7A2ACAD-AFBA-4B6F-A172-82DDE9BFC656}" srcId="{22B1EC08-31D5-4358-A7FC-AF3DF36E0CB8}" destId="{1E976B69-9B91-4369-9504-0F309A670462}" srcOrd="2" destOrd="0" parTransId="{AA19B516-FD79-4E81-8AF2-72DB6A1D3640}" sibTransId="{CEE15EC0-6827-4E96-9E08-B1D5EC62DF00}"/>
    <dgm:cxn modelId="{E53B1BC5-F277-2441-B7E5-30C761BD5389}" type="presOf" srcId="{D8B465C4-1E6E-4B49-9B15-F575C5681512}" destId="{42375349-B77F-C94D-96B9-4A75416D7B0F}" srcOrd="0" destOrd="0" presId="urn:microsoft.com/office/officeart/2008/layout/LinedList"/>
    <dgm:cxn modelId="{A7194CEA-65F6-894B-9D94-CA994D0DD129}" type="presOf" srcId="{4B522415-9E7D-43AB-8C77-F4B7ECDDDFF1}" destId="{F2055CB8-FAD2-9B41-A8FF-77997BD872BC}" srcOrd="0" destOrd="0" presId="urn:microsoft.com/office/officeart/2008/layout/LinedList"/>
    <dgm:cxn modelId="{5DE2F3F0-2B7B-4EBF-AEDF-22092B403FC8}" srcId="{22B1EC08-31D5-4358-A7FC-AF3DF36E0CB8}" destId="{4B522415-9E7D-43AB-8C77-F4B7ECDDDFF1}" srcOrd="0" destOrd="0" parTransId="{EBD449C7-0D98-4A43-9823-162294935C96}" sibTransId="{4E3D017E-51F1-4197-AE7E-D7970A58CC63}"/>
    <dgm:cxn modelId="{73531251-0F20-2844-AC3A-B74E1579382D}" type="presParOf" srcId="{B68E4A0A-BE01-9149-9D86-88772C844C59}" destId="{B4D53262-A1BF-2344-9321-BF74D7052A55}" srcOrd="0" destOrd="0" presId="urn:microsoft.com/office/officeart/2008/layout/LinedList"/>
    <dgm:cxn modelId="{30E260B1-5685-7847-B155-57AE3A98469E}" type="presParOf" srcId="{B68E4A0A-BE01-9149-9D86-88772C844C59}" destId="{3A1CB3EE-ACC0-7D4B-A500-9826667054FD}" srcOrd="1" destOrd="0" presId="urn:microsoft.com/office/officeart/2008/layout/LinedList"/>
    <dgm:cxn modelId="{4B83A33C-1B56-3849-A233-956829BF78EE}" type="presParOf" srcId="{3A1CB3EE-ACC0-7D4B-A500-9826667054FD}" destId="{F2055CB8-FAD2-9B41-A8FF-77997BD872BC}" srcOrd="0" destOrd="0" presId="urn:microsoft.com/office/officeart/2008/layout/LinedList"/>
    <dgm:cxn modelId="{69BF3D58-FE87-4849-8046-A4CB488405AB}" type="presParOf" srcId="{3A1CB3EE-ACC0-7D4B-A500-9826667054FD}" destId="{3D57F5D0-4E4D-4C4E-B4E1-9E54C22B639F}" srcOrd="1" destOrd="0" presId="urn:microsoft.com/office/officeart/2008/layout/LinedList"/>
    <dgm:cxn modelId="{0C9C98E6-F856-1B4B-8481-87AA4A77DE99}" type="presParOf" srcId="{B68E4A0A-BE01-9149-9D86-88772C844C59}" destId="{3A896ABA-56B5-5F4F-AE9B-5DF632C6BECF}" srcOrd="2" destOrd="0" presId="urn:microsoft.com/office/officeart/2008/layout/LinedList"/>
    <dgm:cxn modelId="{A2BCDC3F-B547-404B-8E4B-75BEEE9FFF5F}" type="presParOf" srcId="{B68E4A0A-BE01-9149-9D86-88772C844C59}" destId="{C6FA3FFC-C46B-6546-A7EE-16FA7746DA65}" srcOrd="3" destOrd="0" presId="urn:microsoft.com/office/officeart/2008/layout/LinedList"/>
    <dgm:cxn modelId="{DD07CD30-2CB5-EA42-9610-A866FAE74F87}" type="presParOf" srcId="{C6FA3FFC-C46B-6546-A7EE-16FA7746DA65}" destId="{BB0BB6BF-6822-634E-8E57-74A0133FD6B7}" srcOrd="0" destOrd="0" presId="urn:microsoft.com/office/officeart/2008/layout/LinedList"/>
    <dgm:cxn modelId="{2CFEDE37-4524-B647-B6E0-C18BB5BA5314}" type="presParOf" srcId="{C6FA3FFC-C46B-6546-A7EE-16FA7746DA65}" destId="{CDD51B45-E597-8443-A4A8-58ABF361D46A}" srcOrd="1" destOrd="0" presId="urn:microsoft.com/office/officeart/2008/layout/LinedList"/>
    <dgm:cxn modelId="{8E7F5989-4009-044B-B009-2BFDF10981EE}" type="presParOf" srcId="{B68E4A0A-BE01-9149-9D86-88772C844C59}" destId="{2E7E6B2A-11C9-3644-9680-6C6AF963A2D9}" srcOrd="4" destOrd="0" presId="urn:microsoft.com/office/officeart/2008/layout/LinedList"/>
    <dgm:cxn modelId="{1F327A07-7D31-2B40-B73F-641CC1EF6B99}" type="presParOf" srcId="{B68E4A0A-BE01-9149-9D86-88772C844C59}" destId="{8285455D-8B2E-834C-ABDE-79192A155CCF}" srcOrd="5" destOrd="0" presId="urn:microsoft.com/office/officeart/2008/layout/LinedList"/>
    <dgm:cxn modelId="{FA3B6741-B665-8842-A3D5-22EDFA5176DE}" type="presParOf" srcId="{8285455D-8B2E-834C-ABDE-79192A155CCF}" destId="{87464B15-F075-F94E-A4B1-C4BAA31F266F}" srcOrd="0" destOrd="0" presId="urn:microsoft.com/office/officeart/2008/layout/LinedList"/>
    <dgm:cxn modelId="{71B72DB8-149E-304D-9DEC-4F540055926E}" type="presParOf" srcId="{8285455D-8B2E-834C-ABDE-79192A155CCF}" destId="{21E59BA7-E466-A543-B291-64FFBC1EF886}" srcOrd="1" destOrd="0" presId="urn:microsoft.com/office/officeart/2008/layout/LinedList"/>
    <dgm:cxn modelId="{A2022511-8D08-DA41-9FA9-9867000026C1}" type="presParOf" srcId="{B68E4A0A-BE01-9149-9D86-88772C844C59}" destId="{C186AB8F-00AF-6846-A2EE-43A7BB2EC5B2}" srcOrd="6" destOrd="0" presId="urn:microsoft.com/office/officeart/2008/layout/LinedList"/>
    <dgm:cxn modelId="{FF38A8FF-D191-114E-ADB9-4E6F57A034B5}" type="presParOf" srcId="{B68E4A0A-BE01-9149-9D86-88772C844C59}" destId="{47F263F3-B263-314E-AF00-C1EE647B4A82}" srcOrd="7" destOrd="0" presId="urn:microsoft.com/office/officeart/2008/layout/LinedList"/>
    <dgm:cxn modelId="{6C827FD9-9877-024D-884A-20099DC07242}" type="presParOf" srcId="{47F263F3-B263-314E-AF00-C1EE647B4A82}" destId="{42375349-B77F-C94D-96B9-4A75416D7B0F}" srcOrd="0" destOrd="0" presId="urn:microsoft.com/office/officeart/2008/layout/LinedList"/>
    <dgm:cxn modelId="{7944A0FC-F266-A14D-A4F8-F15DAE0072B7}" type="presParOf" srcId="{47F263F3-B263-314E-AF00-C1EE647B4A82}" destId="{8FA1CA85-A885-8542-BFD5-EC42EA19C86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1CA6A-E4A2-BB46-89D2-49620FBABF87}">
      <dsp:nvSpPr>
        <dsp:cNvPr id="0" name=""/>
        <dsp:cNvSpPr/>
      </dsp:nvSpPr>
      <dsp:spPr>
        <a:xfrm>
          <a:off x="0" y="1980"/>
          <a:ext cx="4584764" cy="0"/>
        </a:xfrm>
        <a:prstGeom prst="line">
          <a:avLst/>
        </a:prstGeom>
        <a:solidFill>
          <a:schemeClr val="accent2">
            <a:hueOff val="0"/>
            <a:satOff val="0"/>
            <a:lumOff val="0"/>
            <a:alphaOff val="0"/>
          </a:schemeClr>
        </a:solidFill>
        <a:ln w="12700"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3A87D0-98BA-F64A-8446-6D7ABBFE1543}">
      <dsp:nvSpPr>
        <dsp:cNvPr id="0" name=""/>
        <dsp:cNvSpPr/>
      </dsp:nvSpPr>
      <dsp:spPr>
        <a:xfrm>
          <a:off x="0" y="1980"/>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Executive Summary</a:t>
          </a:r>
        </a:p>
      </dsp:txBody>
      <dsp:txXfrm>
        <a:off x="0" y="1980"/>
        <a:ext cx="4584764" cy="675447"/>
      </dsp:txXfrm>
    </dsp:sp>
    <dsp:sp modelId="{61368E1E-BD9A-CA4C-8CD0-294688E1D224}">
      <dsp:nvSpPr>
        <dsp:cNvPr id="0" name=""/>
        <dsp:cNvSpPr/>
      </dsp:nvSpPr>
      <dsp:spPr>
        <a:xfrm>
          <a:off x="0" y="677428"/>
          <a:ext cx="4584764" cy="0"/>
        </a:xfrm>
        <a:prstGeom prst="line">
          <a:avLst/>
        </a:prstGeom>
        <a:solidFill>
          <a:schemeClr val="accent2">
            <a:hueOff val="-1697704"/>
            <a:satOff val="-3181"/>
            <a:lumOff val="5412"/>
            <a:alphaOff val="0"/>
          </a:schemeClr>
        </a:solidFill>
        <a:ln w="12700" cap="flat" cmpd="sng" algn="in">
          <a:solidFill>
            <a:schemeClr val="accent2">
              <a:hueOff val="-1697704"/>
              <a:satOff val="-3181"/>
              <a:lumOff val="541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B153CB-778C-8D49-852B-424ACC6E452C}">
      <dsp:nvSpPr>
        <dsp:cNvPr id="0" name=""/>
        <dsp:cNvSpPr/>
      </dsp:nvSpPr>
      <dsp:spPr>
        <a:xfrm>
          <a:off x="0" y="677428"/>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Data Source and Tools</a:t>
          </a:r>
        </a:p>
      </dsp:txBody>
      <dsp:txXfrm>
        <a:off x="0" y="677428"/>
        <a:ext cx="4584764" cy="675447"/>
      </dsp:txXfrm>
    </dsp:sp>
    <dsp:sp modelId="{4DBBFFFF-F895-654D-945E-8314376F87BF}">
      <dsp:nvSpPr>
        <dsp:cNvPr id="0" name=""/>
        <dsp:cNvSpPr/>
      </dsp:nvSpPr>
      <dsp:spPr>
        <a:xfrm>
          <a:off x="0" y="1352876"/>
          <a:ext cx="4584764" cy="0"/>
        </a:xfrm>
        <a:prstGeom prst="line">
          <a:avLst/>
        </a:prstGeom>
        <a:solidFill>
          <a:schemeClr val="accent2">
            <a:hueOff val="-3395409"/>
            <a:satOff val="-6361"/>
            <a:lumOff val="10823"/>
            <a:alphaOff val="0"/>
          </a:schemeClr>
        </a:solidFill>
        <a:ln w="12700" cap="flat" cmpd="sng" algn="in">
          <a:solidFill>
            <a:schemeClr val="accent2">
              <a:hueOff val="-3395409"/>
              <a:satOff val="-6361"/>
              <a:lumOff val="1082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F07A11-CF58-9948-B589-6A40EADE962A}">
      <dsp:nvSpPr>
        <dsp:cNvPr id="0" name=""/>
        <dsp:cNvSpPr/>
      </dsp:nvSpPr>
      <dsp:spPr>
        <a:xfrm>
          <a:off x="0" y="1352876"/>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Design Considerations</a:t>
          </a:r>
        </a:p>
      </dsp:txBody>
      <dsp:txXfrm>
        <a:off x="0" y="1352876"/>
        <a:ext cx="4584764" cy="675447"/>
      </dsp:txXfrm>
    </dsp:sp>
    <dsp:sp modelId="{0B9ECE89-F5D2-A94F-B669-7C720CC1EAAA}">
      <dsp:nvSpPr>
        <dsp:cNvPr id="0" name=""/>
        <dsp:cNvSpPr/>
      </dsp:nvSpPr>
      <dsp:spPr>
        <a:xfrm>
          <a:off x="0" y="2028324"/>
          <a:ext cx="4584764" cy="0"/>
        </a:xfrm>
        <a:prstGeom prst="line">
          <a:avLst/>
        </a:prstGeom>
        <a:solidFill>
          <a:schemeClr val="accent2">
            <a:hueOff val="-5093113"/>
            <a:satOff val="-9542"/>
            <a:lumOff val="16235"/>
            <a:alphaOff val="0"/>
          </a:schemeClr>
        </a:solidFill>
        <a:ln w="12700" cap="flat" cmpd="sng" algn="in">
          <a:solidFill>
            <a:schemeClr val="accent2">
              <a:hueOff val="-5093113"/>
              <a:satOff val="-9542"/>
              <a:lumOff val="1623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C0AE87-D40B-A34B-BDBB-C022D27A22A7}">
      <dsp:nvSpPr>
        <dsp:cNvPr id="0" name=""/>
        <dsp:cNvSpPr/>
      </dsp:nvSpPr>
      <dsp:spPr>
        <a:xfrm>
          <a:off x="0" y="2028324"/>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Results</a:t>
          </a:r>
        </a:p>
      </dsp:txBody>
      <dsp:txXfrm>
        <a:off x="0" y="2028324"/>
        <a:ext cx="4584764" cy="675447"/>
      </dsp:txXfrm>
    </dsp:sp>
    <dsp:sp modelId="{759C3FF7-00F3-4C4B-AA2D-9B3995602EFD}">
      <dsp:nvSpPr>
        <dsp:cNvPr id="0" name=""/>
        <dsp:cNvSpPr/>
      </dsp:nvSpPr>
      <dsp:spPr>
        <a:xfrm>
          <a:off x="0" y="2703772"/>
          <a:ext cx="4584764" cy="0"/>
        </a:xfrm>
        <a:prstGeom prst="line">
          <a:avLst/>
        </a:prstGeom>
        <a:solidFill>
          <a:schemeClr val="accent2">
            <a:hueOff val="-6790817"/>
            <a:satOff val="-12722"/>
            <a:lumOff val="21646"/>
            <a:alphaOff val="0"/>
          </a:schemeClr>
        </a:solidFill>
        <a:ln w="12700" cap="flat" cmpd="sng" algn="in">
          <a:solidFill>
            <a:schemeClr val="accent2">
              <a:hueOff val="-6790817"/>
              <a:satOff val="-12722"/>
              <a:lumOff val="2164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274F54-2331-8544-857B-9C1F6E87688C}">
      <dsp:nvSpPr>
        <dsp:cNvPr id="0" name=""/>
        <dsp:cNvSpPr/>
      </dsp:nvSpPr>
      <dsp:spPr>
        <a:xfrm>
          <a:off x="0" y="2703772"/>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Recommendations</a:t>
          </a:r>
        </a:p>
      </dsp:txBody>
      <dsp:txXfrm>
        <a:off x="0" y="2703772"/>
        <a:ext cx="4584764" cy="675447"/>
      </dsp:txXfrm>
    </dsp:sp>
    <dsp:sp modelId="{71ED63AC-AEB8-3B49-BF9C-2798C77B961C}">
      <dsp:nvSpPr>
        <dsp:cNvPr id="0" name=""/>
        <dsp:cNvSpPr/>
      </dsp:nvSpPr>
      <dsp:spPr>
        <a:xfrm>
          <a:off x="0" y="3379220"/>
          <a:ext cx="4584764" cy="0"/>
        </a:xfrm>
        <a:prstGeom prst="line">
          <a:avLst/>
        </a:prstGeom>
        <a:solidFill>
          <a:schemeClr val="accent2">
            <a:hueOff val="-8488521"/>
            <a:satOff val="-15903"/>
            <a:lumOff val="27058"/>
            <a:alphaOff val="0"/>
          </a:schemeClr>
        </a:solidFill>
        <a:ln w="12700" cap="flat" cmpd="sng" algn="in">
          <a:solidFill>
            <a:schemeClr val="accent2">
              <a:hueOff val="-8488521"/>
              <a:satOff val="-15903"/>
              <a:lumOff val="2705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CA9E05-6765-9949-9056-E163250F3EC6}">
      <dsp:nvSpPr>
        <dsp:cNvPr id="0" name=""/>
        <dsp:cNvSpPr/>
      </dsp:nvSpPr>
      <dsp:spPr>
        <a:xfrm>
          <a:off x="0" y="3379220"/>
          <a:ext cx="4584764" cy="675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Future Work</a:t>
          </a:r>
        </a:p>
      </dsp:txBody>
      <dsp:txXfrm>
        <a:off x="0" y="3379220"/>
        <a:ext cx="4584764" cy="6754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F74B3C-2845-6B4D-8ED3-27BC5026504D}">
      <dsp:nvSpPr>
        <dsp:cNvPr id="0" name=""/>
        <dsp:cNvSpPr/>
      </dsp:nvSpPr>
      <dsp:spPr>
        <a:xfrm>
          <a:off x="0" y="1590"/>
          <a:ext cx="7634288" cy="0"/>
        </a:xfrm>
        <a:prstGeom prst="line">
          <a:avLst/>
        </a:prstGeom>
        <a:solidFill>
          <a:schemeClr val="accent2">
            <a:hueOff val="0"/>
            <a:satOff val="0"/>
            <a:lumOff val="0"/>
            <a:alphaOff val="0"/>
          </a:schemeClr>
        </a:solidFill>
        <a:ln w="12700"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20A804-939C-AD48-9AFD-E76F2A48B68D}">
      <dsp:nvSpPr>
        <dsp:cNvPr id="0" name=""/>
        <dsp:cNvSpPr/>
      </dsp:nvSpPr>
      <dsp:spPr>
        <a:xfrm>
          <a:off x="0" y="1590"/>
          <a:ext cx="7634288" cy="10844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Our goal is to optimize vehicle allocation according to ridership demand and give business insights and recommendations to TNP companies (also called rider sharing companies like Uber, Lyft and Via). </a:t>
          </a:r>
        </a:p>
      </dsp:txBody>
      <dsp:txXfrm>
        <a:off x="0" y="1590"/>
        <a:ext cx="7634288" cy="1084443"/>
      </dsp:txXfrm>
    </dsp:sp>
    <dsp:sp modelId="{E05CD6CF-F2AE-D345-AE7A-F9E01ED3D851}">
      <dsp:nvSpPr>
        <dsp:cNvPr id="0" name=""/>
        <dsp:cNvSpPr/>
      </dsp:nvSpPr>
      <dsp:spPr>
        <a:xfrm>
          <a:off x="0" y="1086034"/>
          <a:ext cx="7634288" cy="0"/>
        </a:xfrm>
        <a:prstGeom prst="line">
          <a:avLst/>
        </a:prstGeom>
        <a:solidFill>
          <a:schemeClr val="accent2">
            <a:hueOff val="-4244261"/>
            <a:satOff val="-7952"/>
            <a:lumOff val="13529"/>
            <a:alphaOff val="0"/>
          </a:schemeClr>
        </a:solidFill>
        <a:ln w="12700" cap="flat" cmpd="sng" algn="in">
          <a:solidFill>
            <a:schemeClr val="accent2">
              <a:hueOff val="-4244261"/>
              <a:satOff val="-7952"/>
              <a:lumOff val="1352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EF95078-3A8B-A84E-92A7-E77575457412}">
      <dsp:nvSpPr>
        <dsp:cNvPr id="0" name=""/>
        <dsp:cNvSpPr/>
      </dsp:nvSpPr>
      <dsp:spPr>
        <a:xfrm>
          <a:off x="0" y="1086034"/>
          <a:ext cx="7634288" cy="10844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0" i="0" u="none" kern="1200" dirty="0"/>
            <a:t>We use data regarding weather, major sport events, public safety, and census to analyze customer behavior and to give precise recommendations. </a:t>
          </a:r>
          <a:endParaRPr lang="en-US" sz="2000" kern="1200" dirty="0"/>
        </a:p>
      </dsp:txBody>
      <dsp:txXfrm>
        <a:off x="0" y="1086034"/>
        <a:ext cx="7634288" cy="1084443"/>
      </dsp:txXfrm>
    </dsp:sp>
    <dsp:sp modelId="{78EB3745-7956-D346-A112-F2C07D82D502}">
      <dsp:nvSpPr>
        <dsp:cNvPr id="0" name=""/>
        <dsp:cNvSpPr/>
      </dsp:nvSpPr>
      <dsp:spPr>
        <a:xfrm>
          <a:off x="0" y="2170477"/>
          <a:ext cx="7634288" cy="0"/>
        </a:xfrm>
        <a:prstGeom prst="line">
          <a:avLst/>
        </a:prstGeom>
        <a:solidFill>
          <a:schemeClr val="accent2">
            <a:hueOff val="-8488521"/>
            <a:satOff val="-15903"/>
            <a:lumOff val="27058"/>
            <a:alphaOff val="0"/>
          </a:schemeClr>
        </a:solidFill>
        <a:ln w="12700" cap="flat" cmpd="sng" algn="in">
          <a:solidFill>
            <a:schemeClr val="accent2">
              <a:hueOff val="-8488521"/>
              <a:satOff val="-15903"/>
              <a:lumOff val="2705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6529DD-514F-B248-BCB2-9AD7CEFF9A29}">
      <dsp:nvSpPr>
        <dsp:cNvPr id="0" name=""/>
        <dsp:cNvSpPr/>
      </dsp:nvSpPr>
      <dsp:spPr>
        <a:xfrm>
          <a:off x="0" y="2170477"/>
          <a:ext cx="7634288" cy="10844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0" i="0" u="none" kern="1200" dirty="0"/>
            <a:t>We create a relational database system that can efficiently load, store, and extract data from different sources for analysis. </a:t>
          </a:r>
          <a:endParaRPr lang="en-US" sz="2000" kern="1200" dirty="0"/>
        </a:p>
      </dsp:txBody>
      <dsp:txXfrm>
        <a:off x="0" y="2170477"/>
        <a:ext cx="7634288" cy="10844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BA4F46-BC5C-B141-8741-4B79C5F081CE}">
      <dsp:nvSpPr>
        <dsp:cNvPr id="0" name=""/>
        <dsp:cNvSpPr/>
      </dsp:nvSpPr>
      <dsp:spPr>
        <a:xfrm>
          <a:off x="0" y="200979"/>
          <a:ext cx="7736612" cy="374400"/>
        </a:xfrm>
        <a:prstGeom prst="roundRect">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Compiling Data into Tables</a:t>
          </a:r>
          <a:endParaRPr lang="en-US" sz="1600" kern="1200" dirty="0"/>
        </a:p>
      </dsp:txBody>
      <dsp:txXfrm>
        <a:off x="18277" y="219256"/>
        <a:ext cx="7700058" cy="337846"/>
      </dsp:txXfrm>
    </dsp:sp>
    <dsp:sp modelId="{F6E5F9D8-A891-AD4E-A1E9-5AE67C936FDA}">
      <dsp:nvSpPr>
        <dsp:cNvPr id="0" name=""/>
        <dsp:cNvSpPr/>
      </dsp:nvSpPr>
      <dsp:spPr>
        <a:xfrm>
          <a:off x="0" y="575379"/>
          <a:ext cx="7736612" cy="521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637"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US" sz="1200" b="0" i="0" u="none" kern="1200" dirty="0"/>
            <a:t>We used </a:t>
          </a:r>
          <a:r>
            <a:rPr lang="en-US" sz="1200" b="0" i="0" u="none" kern="1200" dirty="0" err="1"/>
            <a:t>MySQLWorkbench</a:t>
          </a:r>
          <a:r>
            <a:rPr lang="en-US" sz="1200" b="0" i="0" u="none" kern="1200" dirty="0"/>
            <a:t> to create our dimensional table. Sports and weather tables are indexed by Date (primary key), Census and Crime tables are indexed by Chicago Community Areas(CCA) (primary key). Date and CCA are both linked to the fact table as foreign key. </a:t>
          </a:r>
          <a:endParaRPr lang="en-US" sz="1200" kern="1200" dirty="0"/>
        </a:p>
      </dsp:txBody>
      <dsp:txXfrm>
        <a:off x="0" y="575379"/>
        <a:ext cx="7736612" cy="521640"/>
      </dsp:txXfrm>
    </dsp:sp>
    <dsp:sp modelId="{467F66CF-5437-264F-9856-0BA42B6870CD}">
      <dsp:nvSpPr>
        <dsp:cNvPr id="0" name=""/>
        <dsp:cNvSpPr/>
      </dsp:nvSpPr>
      <dsp:spPr>
        <a:xfrm>
          <a:off x="0" y="1097019"/>
          <a:ext cx="7736612" cy="374400"/>
        </a:xfrm>
        <a:prstGeom prst="roundRect">
          <a:avLst/>
        </a:prstGeom>
        <a:solidFill>
          <a:schemeClr val="accent2">
            <a:hueOff val="-4244261"/>
            <a:satOff val="-7952"/>
            <a:lumOff val="13529"/>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a:t>Data Transformations</a:t>
          </a:r>
          <a:endParaRPr lang="en-US" sz="1600" kern="1200"/>
        </a:p>
      </dsp:txBody>
      <dsp:txXfrm>
        <a:off x="18277" y="1115296"/>
        <a:ext cx="7700058" cy="337846"/>
      </dsp:txXfrm>
    </dsp:sp>
    <dsp:sp modelId="{52AC06F6-62C5-B945-9DA8-D80125D2D178}">
      <dsp:nvSpPr>
        <dsp:cNvPr id="0" name=""/>
        <dsp:cNvSpPr/>
      </dsp:nvSpPr>
      <dsp:spPr>
        <a:xfrm>
          <a:off x="0" y="1471419"/>
          <a:ext cx="7736612" cy="993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637"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US" sz="1200" b="0" i="0" u="none" kern="1200" dirty="0"/>
            <a:t>All data are transformed into a rows and columns format with appropriate data type.</a:t>
          </a:r>
          <a:endParaRPr lang="en-US" sz="1200" kern="1200" dirty="0"/>
        </a:p>
        <a:p>
          <a:pPr marL="114300" lvl="1" indent="-114300" algn="l" defTabSz="533400">
            <a:lnSpc>
              <a:spcPct val="90000"/>
            </a:lnSpc>
            <a:spcBef>
              <a:spcPct val="0"/>
            </a:spcBef>
            <a:spcAft>
              <a:spcPct val="20000"/>
            </a:spcAft>
            <a:buChar char="•"/>
          </a:pPr>
          <a:r>
            <a:rPr lang="en-US" sz="1200" b="0" i="0" u="none" kern="1200" dirty="0"/>
            <a:t>Main dataset ridership measures are aggregated and grouped by CCA,  date and time.</a:t>
          </a:r>
          <a:endParaRPr lang="en-US" sz="1200" kern="1200" dirty="0"/>
        </a:p>
        <a:p>
          <a:pPr marL="114300" lvl="1" indent="-114300" algn="l" defTabSz="533400">
            <a:lnSpc>
              <a:spcPct val="90000"/>
            </a:lnSpc>
            <a:spcBef>
              <a:spcPct val="0"/>
            </a:spcBef>
            <a:spcAft>
              <a:spcPct val="20000"/>
            </a:spcAft>
            <a:buChar char="•"/>
          </a:pPr>
          <a:r>
            <a:rPr lang="en-US" sz="1200" b="0" i="0" u="none" kern="1200" dirty="0"/>
            <a:t>Sports schedule datasets, and weather datasets are aggregated and grouped by date.</a:t>
          </a:r>
          <a:endParaRPr lang="en-US" sz="1200" kern="1200" dirty="0"/>
        </a:p>
        <a:p>
          <a:pPr marL="114300" lvl="1" indent="-114300" algn="l" defTabSz="533400">
            <a:lnSpc>
              <a:spcPct val="90000"/>
            </a:lnSpc>
            <a:spcBef>
              <a:spcPct val="0"/>
            </a:spcBef>
            <a:spcAft>
              <a:spcPct val="20000"/>
            </a:spcAft>
            <a:buChar char="•"/>
          </a:pPr>
          <a:r>
            <a:rPr lang="en-US" sz="1200" b="0" i="0" u="none" kern="1200" dirty="0"/>
            <a:t>Census and Crime datasets are  aggregated and grouped by CCA.</a:t>
          </a:r>
          <a:endParaRPr lang="en-US" sz="1200" kern="1200" dirty="0"/>
        </a:p>
        <a:p>
          <a:pPr marL="114300" lvl="1" indent="-114300" algn="l" defTabSz="533400">
            <a:lnSpc>
              <a:spcPct val="90000"/>
            </a:lnSpc>
            <a:spcBef>
              <a:spcPct val="0"/>
            </a:spcBef>
            <a:spcAft>
              <a:spcPct val="20000"/>
            </a:spcAft>
            <a:buChar char="•"/>
          </a:pPr>
          <a:r>
            <a:rPr lang="en-US" sz="1200" b="0" i="0" u="none" kern="1200" dirty="0"/>
            <a:t>CCA Geographic boundaries data are transformed to meet tableau virtualization requirement</a:t>
          </a:r>
          <a:endParaRPr lang="en-US" sz="1200" kern="1200" dirty="0"/>
        </a:p>
      </dsp:txBody>
      <dsp:txXfrm>
        <a:off x="0" y="1471419"/>
        <a:ext cx="7736612" cy="993600"/>
      </dsp:txXfrm>
    </dsp:sp>
    <dsp:sp modelId="{A2026110-568D-9641-9577-E53604CB886B}">
      <dsp:nvSpPr>
        <dsp:cNvPr id="0" name=""/>
        <dsp:cNvSpPr/>
      </dsp:nvSpPr>
      <dsp:spPr>
        <a:xfrm>
          <a:off x="0" y="2465019"/>
          <a:ext cx="7736612" cy="374400"/>
        </a:xfrm>
        <a:prstGeom prst="roundRect">
          <a:avLst/>
        </a:prstGeom>
        <a:solidFill>
          <a:schemeClr val="accent2">
            <a:hueOff val="-8488521"/>
            <a:satOff val="-15903"/>
            <a:lumOff val="27058"/>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Data Mapping</a:t>
          </a:r>
          <a:endParaRPr lang="en-US" sz="1600" kern="1200" dirty="0"/>
        </a:p>
      </dsp:txBody>
      <dsp:txXfrm>
        <a:off x="18277" y="2483296"/>
        <a:ext cx="7700058" cy="337846"/>
      </dsp:txXfrm>
    </dsp:sp>
    <dsp:sp modelId="{F39F3EB7-6FEA-D246-8762-6F9C581FEC22}">
      <dsp:nvSpPr>
        <dsp:cNvPr id="0" name=""/>
        <dsp:cNvSpPr/>
      </dsp:nvSpPr>
      <dsp:spPr>
        <a:xfrm>
          <a:off x="0" y="2839419"/>
          <a:ext cx="7736612" cy="8597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637"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US" sz="1200" b="0" i="0" u="none" kern="1200" dirty="0"/>
            <a:t>We have one main dataset (fact table with ridership measures) and four supporting datasets (dim tables). A </a:t>
          </a:r>
          <a:r>
            <a:rPr lang="en-US" sz="1200" b="0" i="1" u="none" kern="1200" dirty="0"/>
            <a:t>star type dimensional model </a:t>
          </a:r>
          <a:r>
            <a:rPr lang="en-US" sz="1200" b="0" i="0" u="none" kern="1200" dirty="0"/>
            <a:t>is adapted by linking 4 dimensional datasets to the main fact dataset using either DATE or CCA. </a:t>
          </a:r>
          <a:endParaRPr lang="en-US" sz="1200" i="1" kern="1200" dirty="0">
            <a:solidFill>
              <a:srgbClr val="FF0000"/>
            </a:solidFill>
          </a:endParaRPr>
        </a:p>
        <a:p>
          <a:pPr marL="114300" lvl="1" indent="-114300" algn="l" defTabSz="533400">
            <a:lnSpc>
              <a:spcPct val="90000"/>
            </a:lnSpc>
            <a:spcBef>
              <a:spcPct val="0"/>
            </a:spcBef>
            <a:spcAft>
              <a:spcPct val="20000"/>
            </a:spcAft>
            <a:buChar char="•"/>
          </a:pPr>
          <a:r>
            <a:rPr lang="en-US" sz="1200" b="0" i="1" u="none" kern="1200" dirty="0">
              <a:solidFill>
                <a:srgbClr val="FF0000"/>
              </a:solidFill>
            </a:rPr>
            <a:t>Note: Ridership By Hours of A Day is an independent analytical entity that  provides additional business insights on ridership, tip and Shared Trips.</a:t>
          </a:r>
          <a:endParaRPr lang="en-US" sz="1200" i="1" kern="1200" dirty="0">
            <a:solidFill>
              <a:srgbClr val="FF0000"/>
            </a:solidFill>
          </a:endParaRPr>
        </a:p>
      </dsp:txBody>
      <dsp:txXfrm>
        <a:off x="0" y="2839419"/>
        <a:ext cx="7736612" cy="8597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ADF4CC-E480-418E-AF12-6401A328E605}">
      <dsp:nvSpPr>
        <dsp:cNvPr id="0" name=""/>
        <dsp:cNvSpPr/>
      </dsp:nvSpPr>
      <dsp:spPr>
        <a:xfrm>
          <a:off x="554888" y="434955"/>
          <a:ext cx="589310" cy="5893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7090586C-8725-4014-8327-C5D81F1D3A97}">
      <dsp:nvSpPr>
        <dsp:cNvPr id="0" name=""/>
        <dsp:cNvSpPr/>
      </dsp:nvSpPr>
      <dsp:spPr>
        <a:xfrm>
          <a:off x="7671" y="1147532"/>
          <a:ext cx="1683744" cy="621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a:t>Data Types </a:t>
          </a:r>
          <a:endParaRPr lang="en-US" sz="1400" kern="1200"/>
        </a:p>
      </dsp:txBody>
      <dsp:txXfrm>
        <a:off x="7671" y="1147532"/>
        <a:ext cx="1683744" cy="621516"/>
      </dsp:txXfrm>
    </dsp:sp>
    <dsp:sp modelId="{C58B7C77-7216-44B4-B0EE-7DBCE0D6EF26}">
      <dsp:nvSpPr>
        <dsp:cNvPr id="0" name=""/>
        <dsp:cNvSpPr/>
      </dsp:nvSpPr>
      <dsp:spPr>
        <a:xfrm>
          <a:off x="7671" y="1826381"/>
          <a:ext cx="1683744" cy="1475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id: INT</a:t>
          </a:r>
        </a:p>
        <a:p>
          <a:pPr marL="0" lvl="0" indent="0" algn="ctr" defTabSz="488950">
            <a:lnSpc>
              <a:spcPct val="100000"/>
            </a:lnSpc>
            <a:spcBef>
              <a:spcPct val="0"/>
            </a:spcBef>
            <a:spcAft>
              <a:spcPct val="35000"/>
            </a:spcAft>
            <a:buNone/>
          </a:pPr>
          <a:r>
            <a:rPr lang="en-US" sz="1100" kern="1200"/>
            <a:t>Date: DATE</a:t>
          </a:r>
        </a:p>
        <a:p>
          <a:pPr marL="0" lvl="0" indent="0" algn="ctr" defTabSz="488950">
            <a:lnSpc>
              <a:spcPct val="100000"/>
            </a:lnSpc>
            <a:spcBef>
              <a:spcPct val="0"/>
            </a:spcBef>
            <a:spcAft>
              <a:spcPct val="35000"/>
            </a:spcAft>
            <a:buNone/>
          </a:pPr>
          <a:r>
            <a:rPr lang="en-US" sz="1100" kern="1200" dirty="0"/>
            <a:t>CCA: INT</a:t>
          </a:r>
        </a:p>
        <a:p>
          <a:pPr marL="0" lvl="0" indent="0" algn="ctr" defTabSz="488950">
            <a:lnSpc>
              <a:spcPct val="100000"/>
            </a:lnSpc>
            <a:spcBef>
              <a:spcPct val="0"/>
            </a:spcBef>
            <a:spcAft>
              <a:spcPct val="35000"/>
            </a:spcAft>
            <a:buNone/>
          </a:pPr>
          <a:r>
            <a:rPr lang="en-US" sz="1100" kern="1200" dirty="0"/>
            <a:t>MEAN &amp; MEDIAN attributes: DOUBLE</a:t>
          </a:r>
        </a:p>
        <a:p>
          <a:pPr marL="0" lvl="0" indent="0" algn="ctr" defTabSz="488950">
            <a:lnSpc>
              <a:spcPct val="100000"/>
            </a:lnSpc>
            <a:spcBef>
              <a:spcPct val="0"/>
            </a:spcBef>
            <a:spcAft>
              <a:spcPct val="35000"/>
            </a:spcAft>
            <a:buNone/>
          </a:pPr>
          <a:r>
            <a:rPr lang="en-US" sz="1100" kern="1200"/>
            <a:t>Others: INT</a:t>
          </a:r>
        </a:p>
      </dsp:txBody>
      <dsp:txXfrm>
        <a:off x="7671" y="1826381"/>
        <a:ext cx="1683744" cy="1475240"/>
      </dsp:txXfrm>
    </dsp:sp>
    <dsp:sp modelId="{77C70BAC-F9F7-44CA-A516-CFE2B1561182}">
      <dsp:nvSpPr>
        <dsp:cNvPr id="0" name=""/>
        <dsp:cNvSpPr/>
      </dsp:nvSpPr>
      <dsp:spPr>
        <a:xfrm>
          <a:off x="2533288" y="434955"/>
          <a:ext cx="589310" cy="5893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86CA0667-38C0-40F0-B532-4FD1DBEEE7FA}">
      <dsp:nvSpPr>
        <dsp:cNvPr id="0" name=""/>
        <dsp:cNvSpPr/>
      </dsp:nvSpPr>
      <dsp:spPr>
        <a:xfrm>
          <a:off x="1986071" y="1147532"/>
          <a:ext cx="1683744" cy="621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a:t>Dealing with NAs</a:t>
          </a:r>
          <a:endParaRPr lang="en-US" sz="1400" kern="1200"/>
        </a:p>
      </dsp:txBody>
      <dsp:txXfrm>
        <a:off x="1986071" y="1147532"/>
        <a:ext cx="1683744" cy="621516"/>
      </dsp:txXfrm>
    </dsp:sp>
    <dsp:sp modelId="{ED833A95-44AC-4447-A16C-6E59ED5483ED}">
      <dsp:nvSpPr>
        <dsp:cNvPr id="0" name=""/>
        <dsp:cNvSpPr/>
      </dsp:nvSpPr>
      <dsp:spPr>
        <a:xfrm>
          <a:off x="1986071" y="1826381"/>
          <a:ext cx="1683744" cy="1475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Weather: Drop NA rows</a:t>
          </a:r>
        </a:p>
        <a:p>
          <a:pPr marL="0" lvl="0" indent="0" algn="ctr" defTabSz="488950">
            <a:lnSpc>
              <a:spcPct val="100000"/>
            </a:lnSpc>
            <a:spcBef>
              <a:spcPct val="0"/>
            </a:spcBef>
            <a:spcAft>
              <a:spcPct val="35000"/>
            </a:spcAft>
            <a:buNone/>
          </a:pPr>
          <a:r>
            <a:rPr lang="en-US" sz="1100" kern="1200"/>
            <a:t>Main Dataset: Fill NA with 0</a:t>
          </a:r>
        </a:p>
      </dsp:txBody>
      <dsp:txXfrm>
        <a:off x="1986071" y="1826381"/>
        <a:ext cx="1683744" cy="1475240"/>
      </dsp:txXfrm>
    </dsp:sp>
    <dsp:sp modelId="{FAD70563-1FAC-45B3-A20F-BA9546E90583}">
      <dsp:nvSpPr>
        <dsp:cNvPr id="0" name=""/>
        <dsp:cNvSpPr/>
      </dsp:nvSpPr>
      <dsp:spPr>
        <a:xfrm>
          <a:off x="4511688" y="434955"/>
          <a:ext cx="589310" cy="5893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A393881B-5EB1-400E-B091-6D876B134D7F}">
      <dsp:nvSpPr>
        <dsp:cNvPr id="0" name=""/>
        <dsp:cNvSpPr/>
      </dsp:nvSpPr>
      <dsp:spPr>
        <a:xfrm>
          <a:off x="3964471" y="1147532"/>
          <a:ext cx="1683744" cy="621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a:t>Using Dimensional Tables</a:t>
          </a:r>
          <a:endParaRPr lang="en-US" sz="1400" kern="1200"/>
        </a:p>
      </dsp:txBody>
      <dsp:txXfrm>
        <a:off x="3964471" y="1147532"/>
        <a:ext cx="1683744" cy="621516"/>
      </dsp:txXfrm>
    </dsp:sp>
    <dsp:sp modelId="{650F5580-36F0-4B07-971C-DE462EE8C5B3}">
      <dsp:nvSpPr>
        <dsp:cNvPr id="0" name=""/>
        <dsp:cNvSpPr/>
      </dsp:nvSpPr>
      <dsp:spPr>
        <a:xfrm>
          <a:off x="3964471" y="1826381"/>
          <a:ext cx="1683744" cy="1475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 Maintain historical information for any dimension</a:t>
          </a:r>
        </a:p>
        <a:p>
          <a:pPr marL="0" lvl="0" indent="0" algn="ctr" defTabSz="488950">
            <a:lnSpc>
              <a:spcPct val="100000"/>
            </a:lnSpc>
            <a:spcBef>
              <a:spcPct val="0"/>
            </a:spcBef>
            <a:spcAft>
              <a:spcPct val="35000"/>
            </a:spcAft>
            <a:buNone/>
          </a:pPr>
          <a:r>
            <a:rPr lang="en-US" sz="1100" kern="1200"/>
            <a:t>- Less processing time and higher performance</a:t>
          </a:r>
        </a:p>
      </dsp:txBody>
      <dsp:txXfrm>
        <a:off x="3964471" y="1826381"/>
        <a:ext cx="1683744" cy="1475240"/>
      </dsp:txXfrm>
    </dsp:sp>
    <dsp:sp modelId="{4606D1E1-648E-44BC-93B1-62B375EE945E}">
      <dsp:nvSpPr>
        <dsp:cNvPr id="0" name=""/>
        <dsp:cNvSpPr/>
      </dsp:nvSpPr>
      <dsp:spPr>
        <a:xfrm>
          <a:off x="6490088" y="434955"/>
          <a:ext cx="589310" cy="5893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0C00B03-051B-42E6-BE81-34F4B2489453}">
      <dsp:nvSpPr>
        <dsp:cNvPr id="0" name=""/>
        <dsp:cNvSpPr/>
      </dsp:nvSpPr>
      <dsp:spPr>
        <a:xfrm>
          <a:off x="5942871" y="1147532"/>
          <a:ext cx="1683744" cy="621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a:t>Expected Output of Data Analysis (Data Quality Metrics)</a:t>
          </a:r>
          <a:endParaRPr lang="en-US" sz="1400" kern="1200"/>
        </a:p>
      </dsp:txBody>
      <dsp:txXfrm>
        <a:off x="5942871" y="1147532"/>
        <a:ext cx="1683744" cy="621516"/>
      </dsp:txXfrm>
    </dsp:sp>
    <dsp:sp modelId="{D36679D6-71E4-4FFD-9262-25A809CB9A8E}">
      <dsp:nvSpPr>
        <dsp:cNvPr id="0" name=""/>
        <dsp:cNvSpPr/>
      </dsp:nvSpPr>
      <dsp:spPr>
        <a:xfrm>
          <a:off x="5942871" y="1826381"/>
          <a:ext cx="1683744" cy="1475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 The relationship between income level and ridership</a:t>
          </a:r>
        </a:p>
        <a:p>
          <a:pPr marL="0" lvl="0" indent="0" algn="ctr" defTabSz="488950">
            <a:lnSpc>
              <a:spcPct val="100000"/>
            </a:lnSpc>
            <a:spcBef>
              <a:spcPct val="0"/>
            </a:spcBef>
            <a:spcAft>
              <a:spcPct val="35000"/>
            </a:spcAft>
            <a:buNone/>
          </a:pPr>
          <a:r>
            <a:rPr lang="en-US" sz="1100" kern="1200"/>
            <a:t>- The impact of ridership on different weather</a:t>
          </a:r>
        </a:p>
        <a:p>
          <a:pPr marL="0" lvl="0" indent="0" algn="ctr" defTabSz="488950">
            <a:lnSpc>
              <a:spcPct val="100000"/>
            </a:lnSpc>
            <a:spcBef>
              <a:spcPct val="0"/>
            </a:spcBef>
            <a:spcAft>
              <a:spcPct val="35000"/>
            </a:spcAft>
            <a:buNone/>
          </a:pPr>
          <a:r>
            <a:rPr lang="en-US" sz="1100" kern="1200"/>
            <a:t>- The impact of ridership during major sports event</a:t>
          </a:r>
        </a:p>
        <a:p>
          <a:pPr marL="0" lvl="0" indent="0" algn="ctr" defTabSz="488950">
            <a:lnSpc>
              <a:spcPct val="100000"/>
            </a:lnSpc>
            <a:spcBef>
              <a:spcPct val="0"/>
            </a:spcBef>
            <a:spcAft>
              <a:spcPct val="35000"/>
            </a:spcAft>
            <a:buNone/>
          </a:pPr>
          <a:r>
            <a:rPr lang="en-US" sz="1100" kern="1200"/>
            <a:t>- The relationship between public safety and ridership</a:t>
          </a:r>
        </a:p>
      </dsp:txBody>
      <dsp:txXfrm>
        <a:off x="5942871" y="1826381"/>
        <a:ext cx="1683744" cy="14752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A9C6DC-A05C-B443-ADE1-D7009EC699F3}">
      <dsp:nvSpPr>
        <dsp:cNvPr id="0" name=""/>
        <dsp:cNvSpPr/>
      </dsp:nvSpPr>
      <dsp:spPr>
        <a:xfrm>
          <a:off x="0" y="353248"/>
          <a:ext cx="4909662" cy="646425"/>
        </a:xfrm>
        <a:prstGeom prst="roundRect">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Ridership and Tips are independent of weather.</a:t>
          </a:r>
        </a:p>
      </dsp:txBody>
      <dsp:txXfrm>
        <a:off x="31556" y="384804"/>
        <a:ext cx="4846550" cy="583313"/>
      </dsp:txXfrm>
    </dsp:sp>
    <dsp:sp modelId="{DAAE700D-1D49-9748-83F8-FC0B8E26AB61}">
      <dsp:nvSpPr>
        <dsp:cNvPr id="0" name=""/>
        <dsp:cNvSpPr/>
      </dsp:nvSpPr>
      <dsp:spPr>
        <a:xfrm>
          <a:off x="0" y="1048633"/>
          <a:ext cx="4909662" cy="646425"/>
        </a:xfrm>
        <a:prstGeom prst="roundRect">
          <a:avLst/>
        </a:prstGeom>
        <a:solidFill>
          <a:schemeClr val="accent2">
            <a:hueOff val="-2122130"/>
            <a:satOff val="-3976"/>
            <a:lumOff val="6765"/>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Airport customers tend to tip exceptionally better and travel longer distances. </a:t>
          </a:r>
        </a:p>
      </dsp:txBody>
      <dsp:txXfrm>
        <a:off x="31556" y="1080189"/>
        <a:ext cx="4846550" cy="583313"/>
      </dsp:txXfrm>
    </dsp:sp>
    <dsp:sp modelId="{D5F41095-8D5B-A848-BB07-5F6FAF030853}">
      <dsp:nvSpPr>
        <dsp:cNvPr id="0" name=""/>
        <dsp:cNvSpPr/>
      </dsp:nvSpPr>
      <dsp:spPr>
        <a:xfrm>
          <a:off x="0" y="1744018"/>
          <a:ext cx="4909662" cy="646425"/>
        </a:xfrm>
        <a:prstGeom prst="roundRect">
          <a:avLst/>
        </a:prstGeom>
        <a:solidFill>
          <a:schemeClr val="accent2">
            <a:hueOff val="-4244261"/>
            <a:satOff val="-7952"/>
            <a:lumOff val="13529"/>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CCA with better economic and education statistics tend to utilize more services and tip better.</a:t>
          </a:r>
        </a:p>
      </dsp:txBody>
      <dsp:txXfrm>
        <a:off x="31556" y="1775574"/>
        <a:ext cx="4846550" cy="583313"/>
      </dsp:txXfrm>
    </dsp:sp>
    <dsp:sp modelId="{195E361A-7230-6849-A7AE-EB3952C5E3A6}">
      <dsp:nvSpPr>
        <dsp:cNvPr id="0" name=""/>
        <dsp:cNvSpPr/>
      </dsp:nvSpPr>
      <dsp:spPr>
        <a:xfrm>
          <a:off x="0" y="2390443"/>
          <a:ext cx="4909662" cy="3958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882" tIns="21590" rIns="120904" bIns="21590" numCol="1" spcCol="1270" anchor="t" anchorCtr="0">
          <a:noAutofit/>
        </a:bodyPr>
        <a:lstStyle/>
        <a:p>
          <a:pPr marL="114300" lvl="1" indent="-114300" algn="l" defTabSz="577850">
            <a:lnSpc>
              <a:spcPct val="90000"/>
            </a:lnSpc>
            <a:spcBef>
              <a:spcPct val="0"/>
            </a:spcBef>
            <a:spcAft>
              <a:spcPct val="20000"/>
            </a:spcAft>
            <a:buChar char="•"/>
          </a:pPr>
          <a:r>
            <a:rPr lang="en-US" sz="1300" kern="1200" dirty="0"/>
            <a:t> TNP companies allocate more vehicles in the business and college districts</a:t>
          </a:r>
        </a:p>
      </dsp:txBody>
      <dsp:txXfrm>
        <a:off x="0" y="2390443"/>
        <a:ext cx="4909662" cy="395887"/>
      </dsp:txXfrm>
    </dsp:sp>
    <dsp:sp modelId="{3B69A507-ACCE-2840-BCDF-DA2431EE0FAD}">
      <dsp:nvSpPr>
        <dsp:cNvPr id="0" name=""/>
        <dsp:cNvSpPr/>
      </dsp:nvSpPr>
      <dsp:spPr>
        <a:xfrm>
          <a:off x="0" y="2786331"/>
          <a:ext cx="4909662" cy="646425"/>
        </a:xfrm>
        <a:prstGeom prst="roundRect">
          <a:avLst/>
        </a:prstGeom>
        <a:solidFill>
          <a:schemeClr val="accent2">
            <a:hueOff val="-6366391"/>
            <a:satOff val="-11927"/>
            <a:lumOff val="20294"/>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Ridership increases towards weekend and peaks on Fridays and Saturdays.</a:t>
          </a:r>
        </a:p>
      </dsp:txBody>
      <dsp:txXfrm>
        <a:off x="31556" y="2817887"/>
        <a:ext cx="4846550" cy="583313"/>
      </dsp:txXfrm>
    </dsp:sp>
    <dsp:sp modelId="{1B267CD0-BFC7-F84F-8699-E30580F6D270}">
      <dsp:nvSpPr>
        <dsp:cNvPr id="0" name=""/>
        <dsp:cNvSpPr/>
      </dsp:nvSpPr>
      <dsp:spPr>
        <a:xfrm>
          <a:off x="0" y="3481716"/>
          <a:ext cx="4909662" cy="646425"/>
        </a:xfrm>
        <a:prstGeom prst="roundRect">
          <a:avLst/>
        </a:prstGeom>
        <a:solidFill>
          <a:schemeClr val="accent2">
            <a:hueOff val="-8488521"/>
            <a:satOff val="-15903"/>
            <a:lumOff val="27058"/>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Ridership also peaks in the mid-day.</a:t>
          </a:r>
        </a:p>
      </dsp:txBody>
      <dsp:txXfrm>
        <a:off x="31556" y="3513272"/>
        <a:ext cx="4846550" cy="583313"/>
      </dsp:txXfrm>
    </dsp:sp>
    <dsp:sp modelId="{69157AB9-3F4F-4B46-9EBD-6F8EB651B650}">
      <dsp:nvSpPr>
        <dsp:cNvPr id="0" name=""/>
        <dsp:cNvSpPr/>
      </dsp:nvSpPr>
      <dsp:spPr>
        <a:xfrm>
          <a:off x="0" y="4128141"/>
          <a:ext cx="4909662" cy="3958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882" tIns="21590" rIns="120904" bIns="21590" numCol="1" spcCol="1270" anchor="t" anchorCtr="0">
          <a:noAutofit/>
        </a:bodyPr>
        <a:lstStyle/>
        <a:p>
          <a:pPr marL="114300" lvl="1" indent="-114300" algn="l" defTabSz="577850">
            <a:lnSpc>
              <a:spcPct val="90000"/>
            </a:lnSpc>
            <a:spcBef>
              <a:spcPct val="0"/>
            </a:spcBef>
            <a:spcAft>
              <a:spcPct val="20000"/>
            </a:spcAft>
            <a:buChar char="•"/>
          </a:pPr>
          <a:r>
            <a:rPr lang="en-US" sz="1300" kern="1200" dirty="0"/>
            <a:t>Encourage drivers to participate during weekends and mid-day by lowering commission</a:t>
          </a:r>
        </a:p>
      </dsp:txBody>
      <dsp:txXfrm>
        <a:off x="0" y="4128141"/>
        <a:ext cx="4909662" cy="39588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40E723-6B58-CA48-B200-9324608013E3}">
      <dsp:nvSpPr>
        <dsp:cNvPr id="0" name=""/>
        <dsp:cNvSpPr/>
      </dsp:nvSpPr>
      <dsp:spPr>
        <a:xfrm>
          <a:off x="0" y="118877"/>
          <a:ext cx="5301233" cy="955597"/>
        </a:xfrm>
        <a:prstGeom prst="roundRect">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Customers between age 25 and 40 are the biggest base for TNP.</a:t>
          </a:r>
        </a:p>
      </dsp:txBody>
      <dsp:txXfrm>
        <a:off x="46648" y="165525"/>
        <a:ext cx="5207937" cy="862301"/>
      </dsp:txXfrm>
    </dsp:sp>
    <dsp:sp modelId="{0C5ACFE8-1325-674E-810A-AE787F0DCB34}">
      <dsp:nvSpPr>
        <dsp:cNvPr id="0" name=""/>
        <dsp:cNvSpPr/>
      </dsp:nvSpPr>
      <dsp:spPr>
        <a:xfrm>
          <a:off x="0" y="1074474"/>
          <a:ext cx="5301233" cy="465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31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Marketing Campaign target on this age group</a:t>
          </a:r>
        </a:p>
        <a:p>
          <a:pPr marL="114300" lvl="1" indent="-114300" algn="l" defTabSz="622300">
            <a:lnSpc>
              <a:spcPct val="90000"/>
            </a:lnSpc>
            <a:spcBef>
              <a:spcPct val="0"/>
            </a:spcBef>
            <a:spcAft>
              <a:spcPct val="20000"/>
            </a:spcAft>
            <a:buChar char="•"/>
          </a:pPr>
          <a:r>
            <a:rPr lang="en-US" sz="1400" kern="1200" dirty="0"/>
            <a:t>Increasing TNP awareness among other age groups.</a:t>
          </a:r>
        </a:p>
      </dsp:txBody>
      <dsp:txXfrm>
        <a:off x="0" y="1074474"/>
        <a:ext cx="5301233" cy="465750"/>
      </dsp:txXfrm>
    </dsp:sp>
    <dsp:sp modelId="{00FE1558-BCFD-E448-A816-773C86798F1A}">
      <dsp:nvSpPr>
        <dsp:cNvPr id="0" name=""/>
        <dsp:cNvSpPr/>
      </dsp:nvSpPr>
      <dsp:spPr>
        <a:xfrm>
          <a:off x="0" y="1540224"/>
          <a:ext cx="5301233" cy="955597"/>
        </a:xfrm>
        <a:prstGeom prst="roundRect">
          <a:avLst/>
        </a:prstGeom>
        <a:solidFill>
          <a:schemeClr val="accent2">
            <a:hueOff val="-4244261"/>
            <a:satOff val="-7952"/>
            <a:lumOff val="13529"/>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On sports days, ridership increase about 25% in the home game CCA.</a:t>
          </a:r>
        </a:p>
      </dsp:txBody>
      <dsp:txXfrm>
        <a:off x="46648" y="1586872"/>
        <a:ext cx="5207937" cy="862301"/>
      </dsp:txXfrm>
    </dsp:sp>
    <dsp:sp modelId="{8497A505-CE02-7D43-958A-D973DBA89E19}">
      <dsp:nvSpPr>
        <dsp:cNvPr id="0" name=""/>
        <dsp:cNvSpPr/>
      </dsp:nvSpPr>
      <dsp:spPr>
        <a:xfrm>
          <a:off x="0" y="2495822"/>
          <a:ext cx="5301233" cy="419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31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Encourage drivers to move to sports home arena CCAs on sports days</a:t>
          </a:r>
        </a:p>
      </dsp:txBody>
      <dsp:txXfrm>
        <a:off x="0" y="2495822"/>
        <a:ext cx="5301233" cy="419175"/>
      </dsp:txXfrm>
    </dsp:sp>
    <dsp:sp modelId="{D5835B93-1DA1-3C49-9B6D-E47A7899624D}">
      <dsp:nvSpPr>
        <dsp:cNvPr id="0" name=""/>
        <dsp:cNvSpPr/>
      </dsp:nvSpPr>
      <dsp:spPr>
        <a:xfrm>
          <a:off x="0" y="2914997"/>
          <a:ext cx="5301233" cy="955597"/>
        </a:xfrm>
        <a:prstGeom prst="roundRect">
          <a:avLst/>
        </a:prstGeom>
        <a:solidFill>
          <a:schemeClr val="accent2">
            <a:hueOff val="-8488521"/>
            <a:satOff val="-15903"/>
            <a:lumOff val="27058"/>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Neighborhoods with higher crime rates have worse economic and educational status, people tend to do more pooled trips.</a:t>
          </a:r>
        </a:p>
      </dsp:txBody>
      <dsp:txXfrm>
        <a:off x="46648" y="2961645"/>
        <a:ext cx="5207937" cy="862301"/>
      </dsp:txXfrm>
    </dsp:sp>
    <dsp:sp modelId="{A4AC05B3-C650-B345-8E4B-EBB8D62BBCB1}">
      <dsp:nvSpPr>
        <dsp:cNvPr id="0" name=""/>
        <dsp:cNvSpPr/>
      </dsp:nvSpPr>
      <dsp:spPr>
        <a:xfrm>
          <a:off x="0" y="3870594"/>
          <a:ext cx="5301233" cy="419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31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Increase wait time limit in high crime Neighborhoods for customers’ safety</a:t>
          </a:r>
        </a:p>
      </dsp:txBody>
      <dsp:txXfrm>
        <a:off x="0" y="3870594"/>
        <a:ext cx="5301233" cy="41917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D53262-A1BF-2344-9321-BF74D7052A55}">
      <dsp:nvSpPr>
        <dsp:cNvPr id="0" name=""/>
        <dsp:cNvSpPr/>
      </dsp:nvSpPr>
      <dsp:spPr>
        <a:xfrm>
          <a:off x="0" y="0"/>
          <a:ext cx="4495800" cy="0"/>
        </a:xfrm>
        <a:prstGeom prst="line">
          <a:avLst/>
        </a:prstGeom>
        <a:solidFill>
          <a:schemeClr val="accent5">
            <a:hueOff val="0"/>
            <a:satOff val="0"/>
            <a:lumOff val="0"/>
            <a:alphaOff val="0"/>
          </a:schemeClr>
        </a:solidFill>
        <a:ln w="12700" cap="flat" cmpd="sng" algn="in">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055CB8-FAD2-9B41-A8FF-77997BD872BC}">
      <dsp:nvSpPr>
        <dsp:cNvPr id="0" name=""/>
        <dsp:cNvSpPr/>
      </dsp:nvSpPr>
      <dsp:spPr>
        <a:xfrm>
          <a:off x="0" y="0"/>
          <a:ext cx="4495800" cy="1014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Ridership forecast can be more accurate with data from 2020 and will take into the consideration of Covid-19</a:t>
          </a:r>
        </a:p>
      </dsp:txBody>
      <dsp:txXfrm>
        <a:off x="0" y="0"/>
        <a:ext cx="4495800" cy="1014266"/>
      </dsp:txXfrm>
    </dsp:sp>
    <dsp:sp modelId="{3A896ABA-56B5-5F4F-AE9B-5DF632C6BECF}">
      <dsp:nvSpPr>
        <dsp:cNvPr id="0" name=""/>
        <dsp:cNvSpPr/>
      </dsp:nvSpPr>
      <dsp:spPr>
        <a:xfrm>
          <a:off x="0" y="1014266"/>
          <a:ext cx="4495800" cy="0"/>
        </a:xfrm>
        <a:prstGeom prst="line">
          <a:avLst/>
        </a:prstGeom>
        <a:solidFill>
          <a:schemeClr val="accent5">
            <a:hueOff val="5326129"/>
            <a:satOff val="-12960"/>
            <a:lumOff val="-3006"/>
            <a:alphaOff val="0"/>
          </a:schemeClr>
        </a:solidFill>
        <a:ln w="12700" cap="flat" cmpd="sng" algn="in">
          <a:solidFill>
            <a:schemeClr val="accent5">
              <a:hueOff val="5326129"/>
              <a:satOff val="-12960"/>
              <a:lumOff val="-30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0BB6BF-6822-634E-8E57-74A0133FD6B7}">
      <dsp:nvSpPr>
        <dsp:cNvPr id="0" name=""/>
        <dsp:cNvSpPr/>
      </dsp:nvSpPr>
      <dsp:spPr>
        <a:xfrm>
          <a:off x="0" y="1014266"/>
          <a:ext cx="4495800" cy="1014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Ridership and Tips should be analyzed with more attributes, like public transportation distribution and major facilities location, etc.</a:t>
          </a:r>
        </a:p>
      </dsp:txBody>
      <dsp:txXfrm>
        <a:off x="0" y="1014266"/>
        <a:ext cx="4495800" cy="1014266"/>
      </dsp:txXfrm>
    </dsp:sp>
    <dsp:sp modelId="{2E7E6B2A-11C9-3644-9680-6C6AF963A2D9}">
      <dsp:nvSpPr>
        <dsp:cNvPr id="0" name=""/>
        <dsp:cNvSpPr/>
      </dsp:nvSpPr>
      <dsp:spPr>
        <a:xfrm>
          <a:off x="0" y="2028533"/>
          <a:ext cx="4495800" cy="0"/>
        </a:xfrm>
        <a:prstGeom prst="line">
          <a:avLst/>
        </a:prstGeom>
        <a:solidFill>
          <a:schemeClr val="accent5">
            <a:hueOff val="10652258"/>
            <a:satOff val="-25919"/>
            <a:lumOff val="-6013"/>
            <a:alphaOff val="0"/>
          </a:schemeClr>
        </a:solidFill>
        <a:ln w="12700" cap="flat" cmpd="sng" algn="in">
          <a:solidFill>
            <a:schemeClr val="accent5">
              <a:hueOff val="10652258"/>
              <a:satOff val="-25919"/>
              <a:lumOff val="-601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7464B15-F075-F94E-A4B1-C4BAA31F266F}">
      <dsp:nvSpPr>
        <dsp:cNvPr id="0" name=""/>
        <dsp:cNvSpPr/>
      </dsp:nvSpPr>
      <dsp:spPr>
        <a:xfrm>
          <a:off x="0" y="2028533"/>
          <a:ext cx="4495800" cy="1014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Our initial intuition does not match the analysis result. Machine Learning and Statistical Analysis should be applied with a larger range of dimensions to select a better set of predictors</a:t>
          </a:r>
        </a:p>
      </dsp:txBody>
      <dsp:txXfrm>
        <a:off x="0" y="2028533"/>
        <a:ext cx="4495800" cy="1014266"/>
      </dsp:txXfrm>
    </dsp:sp>
    <dsp:sp modelId="{C186AB8F-00AF-6846-A2EE-43A7BB2EC5B2}">
      <dsp:nvSpPr>
        <dsp:cNvPr id="0" name=""/>
        <dsp:cNvSpPr/>
      </dsp:nvSpPr>
      <dsp:spPr>
        <a:xfrm>
          <a:off x="0" y="3042799"/>
          <a:ext cx="4495800" cy="0"/>
        </a:xfrm>
        <a:prstGeom prst="line">
          <a:avLst/>
        </a:prstGeom>
        <a:solidFill>
          <a:schemeClr val="accent5">
            <a:hueOff val="15978386"/>
            <a:satOff val="-38879"/>
            <a:lumOff val="-9019"/>
            <a:alphaOff val="0"/>
          </a:schemeClr>
        </a:solidFill>
        <a:ln w="12700" cap="flat" cmpd="sng" algn="in">
          <a:solidFill>
            <a:schemeClr val="accent5">
              <a:hueOff val="15978386"/>
              <a:satOff val="-38879"/>
              <a:lumOff val="-901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375349-B77F-C94D-96B9-4A75416D7B0F}">
      <dsp:nvSpPr>
        <dsp:cNvPr id="0" name=""/>
        <dsp:cNvSpPr/>
      </dsp:nvSpPr>
      <dsp:spPr>
        <a:xfrm>
          <a:off x="0" y="3042799"/>
          <a:ext cx="4495800" cy="10142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During discovery and data preparation phase, a closer analysis should be applied to determine whether there is enough information in the data to meet our analytical goal</a:t>
          </a:r>
        </a:p>
      </dsp:txBody>
      <dsp:txXfrm>
        <a:off x="0" y="3042799"/>
        <a:ext cx="4495800" cy="101426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tiff>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6.tiff>
</file>

<file path=ppt/media/image7.tiff>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78891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51037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06018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96769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9689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FD9F9E-493F-47FC-96DE-83C2DD029103}" type="slidenum">
              <a:rPr lang="en-US" smtClean="0"/>
              <a:t>33</a:t>
            </a:fld>
            <a:endParaRPr lang="en-US"/>
          </a:p>
        </p:txBody>
      </p:sp>
    </p:spTree>
    <p:extLst>
      <p:ext uri="{BB962C8B-B14F-4D97-AF65-F5344CB8AC3E}">
        <p14:creationId xmlns:p14="http://schemas.microsoft.com/office/powerpoint/2010/main" val="15742613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85811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4002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800a5aca5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800a5aca5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800">
                <a:solidFill>
                  <a:schemeClr val="dk1"/>
                </a:solidFill>
                <a:highlight>
                  <a:schemeClr val="lt1"/>
                </a:highlight>
                <a:latin typeface="Times New Roman"/>
                <a:ea typeface="Times New Roman"/>
                <a:cs typeface="Times New Roman"/>
                <a:sym typeface="Times New Roman"/>
              </a:rPr>
              <a:t>which is essential to the success of Transportation Network Providers (TNP) (Rideshare Companies)</a:t>
            </a:r>
            <a:endParaRPr sz="1800">
              <a:solidFill>
                <a:schemeClr val="dk1"/>
              </a:solidFill>
              <a:highlight>
                <a:schemeClr val="lt1"/>
              </a:highlight>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800">
                <a:solidFill>
                  <a:schemeClr val="dk1"/>
                </a:solidFill>
                <a:highlight>
                  <a:schemeClr val="lt1"/>
                </a:highlight>
                <a:latin typeface="Times New Roman"/>
                <a:ea typeface="Times New Roman"/>
                <a:cs typeface="Times New Roman"/>
                <a:sym typeface="Times New Roman"/>
              </a:rPr>
              <a:t>Ridership demand can be greatly affected by, and many other factors.</a:t>
            </a:r>
            <a:endParaRPr sz="1800">
              <a:solidFill>
                <a:schemeClr val="dk1"/>
              </a:solidFill>
              <a:highlight>
                <a:schemeClr val="lt1"/>
              </a:highlight>
              <a:latin typeface="Times New Roman"/>
              <a:ea typeface="Times New Roman"/>
              <a:cs typeface="Times New Roman"/>
              <a:sym typeface="Times New Roman"/>
            </a:endParaRPr>
          </a:p>
          <a:p>
            <a:pPr marL="0" lvl="0" indent="0" algn="l" rtl="0">
              <a:lnSpc>
                <a:spcPct val="115000"/>
              </a:lnSpc>
              <a:spcBef>
                <a:spcPts val="1200"/>
              </a:spcBef>
              <a:spcAft>
                <a:spcPts val="1200"/>
              </a:spcAft>
              <a:buClr>
                <a:schemeClr val="dk1"/>
              </a:buClr>
              <a:buSzPts val="1100"/>
              <a:buFont typeface="Arial"/>
              <a:buNone/>
            </a:pPr>
            <a:endParaRPr sz="1800">
              <a:solidFill>
                <a:schemeClr val="dk1"/>
              </a:solidFill>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8834578d29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8834578d29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300" dirty="0">
              <a:solidFill>
                <a:schemeClr val="dk1"/>
              </a:solidFill>
            </a:endParaRPr>
          </a:p>
          <a:p>
            <a:pPr marL="0" lvl="0" indent="0" algn="l" rtl="0">
              <a:spcBef>
                <a:spcPts val="0"/>
              </a:spcBef>
              <a:spcAft>
                <a:spcPts val="0"/>
              </a:spcAft>
              <a:buNone/>
            </a:pPr>
            <a:endParaRPr sz="1500" dirty="0">
              <a:solidFill>
                <a:srgbClr val="595959"/>
              </a:solidFill>
              <a:latin typeface="Gill Sans"/>
              <a:ea typeface="Gill Sans"/>
              <a:cs typeface="Gill Sans"/>
              <a:sym typeface="Gill Sans"/>
            </a:endParaRPr>
          </a:p>
        </p:txBody>
      </p:sp>
    </p:spTree>
    <p:extLst>
      <p:ext uri="{BB962C8B-B14F-4D97-AF65-F5344CB8AC3E}">
        <p14:creationId xmlns:p14="http://schemas.microsoft.com/office/powerpoint/2010/main" val="1887741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320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5637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59814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27817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37410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58252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667763" y="473202"/>
            <a:ext cx="3926681" cy="3921919"/>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823791"/>
            <a:ext cx="7738814" cy="3296241"/>
          </a:xfrm>
        </p:spPr>
        <p:txBody>
          <a:bodyPr anchor="ctr">
            <a:noAutofit/>
          </a:bodyPr>
          <a:lstStyle>
            <a:lvl1pPr algn="ctr">
              <a:defRPr sz="7500" spc="600" baseline="0"/>
            </a:lvl1pPr>
          </a:lstStyle>
          <a:p>
            <a:r>
              <a:rPr lang="en-US"/>
              <a:t>Click to edit Master title style</a:t>
            </a:r>
            <a:endParaRPr lang="en-US" dirty="0"/>
          </a:p>
        </p:txBody>
      </p:sp>
      <p:sp>
        <p:nvSpPr>
          <p:cNvPr id="3" name="Subtitle 2"/>
          <p:cNvSpPr>
            <a:spLocks noGrp="1"/>
          </p:cNvSpPr>
          <p:nvPr>
            <p:ph type="subTitle" idx="1"/>
          </p:nvPr>
        </p:nvSpPr>
        <p:spPr>
          <a:xfrm>
            <a:off x="1661284" y="4484398"/>
            <a:ext cx="6034030" cy="55670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808892" y="4781759"/>
            <a:ext cx="1747292" cy="261347"/>
          </a:xfrm>
        </p:spPr>
        <p:txBody>
          <a:bodyPr/>
          <a:lstStyle>
            <a:lvl1pPr>
              <a:defRPr baseline="0">
                <a:solidFill>
                  <a:schemeClr val="accent1">
                    <a:lumMod val="50000"/>
                  </a:schemeClr>
                </a:solidFill>
              </a:defRPr>
            </a:lvl1pPr>
          </a:lstStyle>
          <a:p>
            <a:fld id="{9334D819-9F07-4261-B09B-9E467E5D9002}" type="datetimeFigureOut">
              <a:rPr lang="en-US" smtClean="0"/>
              <a:pPr/>
              <a:t>6/10/20</a:t>
            </a:fld>
            <a:endParaRPr lang="en-US" dirty="0"/>
          </a:p>
        </p:txBody>
      </p:sp>
      <p:sp>
        <p:nvSpPr>
          <p:cNvPr id="5" name="Footer Placeholder 4"/>
          <p:cNvSpPr>
            <a:spLocks noGrp="1"/>
          </p:cNvSpPr>
          <p:nvPr>
            <p:ph type="ftr" sz="quarter" idx="11"/>
          </p:nvPr>
        </p:nvSpPr>
        <p:spPr>
          <a:xfrm>
            <a:off x="3135249" y="4781759"/>
            <a:ext cx="3086100" cy="259347"/>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6800414" y="4781759"/>
            <a:ext cx="1747292" cy="259347"/>
          </a:xfrm>
        </p:spPr>
        <p:txBody>
          <a:bodyPr/>
          <a:lstStyle>
            <a:lvl1pPr>
              <a:defRPr baseline="0">
                <a:solidFill>
                  <a:schemeClr val="accent1">
                    <a:lumMod val="50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13" name="Rectangle 12" title="left edge border"/>
          <p:cNvSpPr/>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2011553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6/10/20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372881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49741" y="286790"/>
            <a:ext cx="1119099" cy="420030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42975" y="286789"/>
            <a:ext cx="6294439" cy="42003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6/10/20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261381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81240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6/10/20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8374421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432197" y="805417"/>
            <a:ext cx="6140303" cy="3048470"/>
          </a:xfrm>
        </p:spPr>
        <p:txBody>
          <a:bodyPr anchor="b">
            <a:normAutofit/>
          </a:bodyPr>
          <a:lstStyle>
            <a:lvl1pPr>
              <a:defRPr sz="6300" spc="6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32198" y="3869836"/>
            <a:ext cx="5263116" cy="713351"/>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427410" y="4781759"/>
            <a:ext cx="1120460" cy="261347"/>
          </a:xfrm>
        </p:spPr>
        <p:txBody>
          <a:bodyPr/>
          <a:lstStyle>
            <a:lvl1pPr>
              <a:defRPr baseline="0">
                <a:solidFill>
                  <a:schemeClr val="tx2"/>
                </a:solidFill>
              </a:defRPr>
            </a:lvl1pPr>
          </a:lstStyle>
          <a:p>
            <a:fld id="{9334D819-9F07-4261-B09B-9E467E5D9002}" type="datetimeFigureOut">
              <a:rPr lang="en-US" smtClean="0"/>
              <a:pPr/>
              <a:t>6/10/20</a:t>
            </a:fld>
            <a:endParaRPr lang="en-US" dirty="0"/>
          </a:p>
        </p:txBody>
      </p:sp>
      <p:sp>
        <p:nvSpPr>
          <p:cNvPr id="5" name="Footer Placeholder 4"/>
          <p:cNvSpPr>
            <a:spLocks noGrp="1"/>
          </p:cNvSpPr>
          <p:nvPr>
            <p:ph type="ftr" sz="quarter" idx="11"/>
          </p:nvPr>
        </p:nvSpPr>
        <p:spPr>
          <a:xfrm>
            <a:off x="3959298" y="4781759"/>
            <a:ext cx="3086100" cy="259347"/>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7456825" y="4781759"/>
            <a:ext cx="1115675" cy="259347"/>
          </a:xfrm>
        </p:spPr>
        <p:txBody>
          <a:bodyPr/>
          <a:lstStyle>
            <a:lvl1pPr>
              <a:defRPr baseline="0">
                <a:solidFill>
                  <a:schemeClr val="tx2"/>
                </a:solidFill>
              </a:defRPr>
            </a:lvl1pPr>
          </a:lstStyle>
          <a:p>
            <a:pPr marL="0" lvl="0" indent="0" algn="r" rtl="0">
              <a:spcBef>
                <a:spcPts val="0"/>
              </a:spcBef>
              <a:spcAft>
                <a:spcPts val="0"/>
              </a:spcAft>
              <a:buNone/>
            </a:pPr>
            <a:fld id="{00000000-1234-1234-1234-123412341234}" type="slidenum">
              <a:rPr lang="en" smtClean="0"/>
              <a:t>‹#›</a:t>
            </a:fld>
            <a:endParaRPr lang="en"/>
          </a:p>
        </p:txBody>
      </p:sp>
      <p:grpSp>
        <p:nvGrpSpPr>
          <p:cNvPr id="7" name="Group 6" title="left scallop shape"/>
          <p:cNvGrpSpPr/>
          <p:nvPr/>
        </p:nvGrpSpPr>
        <p:grpSpPr>
          <a:xfrm>
            <a:off x="0" y="0"/>
            <a:ext cx="2110979" cy="51435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500792646"/>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2975" y="1714500"/>
            <a:ext cx="3600450" cy="2714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85847" y="1714500"/>
            <a:ext cx="3600450" cy="2714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smtClean="0"/>
              <a:t>6/10/20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28942426"/>
      </p:ext>
    </p:extLst>
  </p:cSld>
  <p:clrMapOvr>
    <a:masterClrMapping/>
  </p:clrMapOvr>
  <p:hf sldNum="0"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39546" y="285750"/>
            <a:ext cx="7629525" cy="1120138"/>
          </a:xfrm>
        </p:spPr>
        <p:txBody>
          <a:bodyPr/>
          <a:lstStyle/>
          <a:p>
            <a:r>
              <a:rPr lang="en-US"/>
              <a:t>Click to edit Master title style</a:t>
            </a:r>
            <a:endParaRPr lang="en-US" dirty="0"/>
          </a:p>
        </p:txBody>
      </p:sp>
      <p:sp>
        <p:nvSpPr>
          <p:cNvPr id="3" name="Text Placeholder 2"/>
          <p:cNvSpPr>
            <a:spLocks noGrp="1"/>
          </p:cNvSpPr>
          <p:nvPr>
            <p:ph type="body" idx="1"/>
          </p:nvPr>
        </p:nvSpPr>
        <p:spPr>
          <a:xfrm>
            <a:off x="938759" y="1649725"/>
            <a:ext cx="3600450" cy="474397"/>
          </a:xfrm>
        </p:spPr>
        <p:txBody>
          <a:bodyPr anchor="b">
            <a:noAutofit/>
          </a:bodyPr>
          <a:lstStyle>
            <a:lvl1pPr marL="0" indent="0">
              <a:lnSpc>
                <a:spcPct val="100000"/>
              </a:lnSpc>
              <a:buNone/>
              <a:defRPr sz="1425" b="1" cap="all" spc="150" baseline="0">
                <a:solidFill>
                  <a:schemeClr val="tx2"/>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42975" y="2181826"/>
            <a:ext cx="3600450" cy="22472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75398" y="1649725"/>
            <a:ext cx="3600450" cy="474397"/>
          </a:xfrm>
        </p:spPr>
        <p:txBody>
          <a:bodyPr anchor="b">
            <a:noAutofit/>
          </a:bodyPr>
          <a:lstStyle>
            <a:lvl1pPr marL="0" indent="0">
              <a:lnSpc>
                <a:spcPct val="100000"/>
              </a:lnSpc>
              <a:buNone/>
              <a:defRPr sz="1425" b="1" cap="all" spc="150" baseline="0">
                <a:solidFill>
                  <a:schemeClr val="tx2"/>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75398" y="2181826"/>
            <a:ext cx="3600450" cy="22472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smtClean="0"/>
              <a:t>6/10/20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78757634"/>
      </p:ext>
    </p:extLst>
  </p:cSld>
  <p:clrMapOvr>
    <a:masterClrMapping/>
  </p:clrMapOvr>
  <p:hf sldNum="0" hdr="0" ft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smtClean="0"/>
              <a:t>6/10/20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6376835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smtClean="0"/>
              <a:t>6/10/20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0243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51435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342900"/>
            <a:ext cx="2319086" cy="897503"/>
          </a:xfrm>
        </p:spPr>
        <p:txBody>
          <a:bodyPr anchor="b">
            <a:normAutofit/>
          </a:bodyPr>
          <a:lstStyle>
            <a:lvl1pPr>
              <a:lnSpc>
                <a:spcPct val="100000"/>
              </a:lnSpc>
              <a:defRPr sz="1425" b="1" i="0" cap="all" spc="225"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573788" y="690283"/>
            <a:ext cx="4618814" cy="373884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53414" y="1306002"/>
            <a:ext cx="2319086" cy="3123123"/>
          </a:xfrm>
        </p:spPr>
        <p:txBody>
          <a:bodyPr/>
          <a:lstStyle>
            <a:lvl1pPr marL="0" indent="0">
              <a:lnSpc>
                <a:spcPct val="120000"/>
              </a:lnSpc>
              <a:spcBef>
                <a:spcPts val="900"/>
              </a:spcBef>
              <a:buNone/>
              <a:defRPr sz="12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3789" y="4781759"/>
            <a:ext cx="925016" cy="261347"/>
          </a:xfrm>
        </p:spPr>
        <p:txBody>
          <a:bodyPr/>
          <a:lstStyle/>
          <a:p>
            <a:fld id="{9334D819-9F07-4261-B09B-9E467E5D9002}" type="datetimeFigureOut">
              <a:rPr lang="en-US" smtClean="0"/>
              <a:t>6/10/20</a:t>
            </a:fld>
            <a:endParaRPr lang="en-US" dirty="0"/>
          </a:p>
        </p:txBody>
      </p:sp>
      <p:sp>
        <p:nvSpPr>
          <p:cNvPr id="6" name="Footer Placeholder 5"/>
          <p:cNvSpPr>
            <a:spLocks noGrp="1"/>
          </p:cNvSpPr>
          <p:nvPr>
            <p:ph type="ftr" sz="quarter" idx="11"/>
          </p:nvPr>
        </p:nvSpPr>
        <p:spPr>
          <a:xfrm>
            <a:off x="1577716" y="4781759"/>
            <a:ext cx="2611634" cy="259347"/>
          </a:xfrm>
        </p:spPr>
        <p:txBody>
          <a:bodyPr/>
          <a:lstStyle/>
          <a:p>
            <a:endParaRPr lang="en-US" dirty="0"/>
          </a:p>
        </p:txBody>
      </p:sp>
      <p:sp>
        <p:nvSpPr>
          <p:cNvPr id="7" name="Slide Number Placeholder 6"/>
          <p:cNvSpPr>
            <a:spLocks noGrp="1"/>
          </p:cNvSpPr>
          <p:nvPr>
            <p:ph type="sldNum" sz="quarter" idx="12"/>
          </p:nvPr>
        </p:nvSpPr>
        <p:spPr>
          <a:xfrm>
            <a:off x="4268261" y="4781759"/>
            <a:ext cx="924342" cy="259347"/>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8" name="Rectangle 7" title="left edge border"/>
          <p:cNvSpPr/>
          <p:nvPr/>
        </p:nvSpPr>
        <p:spPr>
          <a:xfrm>
            <a:off x="0"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6921320"/>
      </p:ext>
    </p:extLst>
  </p:cSld>
  <p:clrMapOvr>
    <a:masterClrMapping/>
  </p:clrMapOvr>
  <p:hf sldNum="0" hdr="0" ftr="0" dt="0"/>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51434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11" name="Freeform 11" title="right scallop background shape"/>
          <p:cNvSpPr/>
          <p:nvPr/>
        </p:nvSpPr>
        <p:spPr bwMode="auto">
          <a:xfrm>
            <a:off x="5542359" y="0"/>
            <a:ext cx="3601641" cy="51435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342900"/>
            <a:ext cx="2319088" cy="897503"/>
          </a:xfrm>
        </p:spPr>
        <p:txBody>
          <a:bodyPr anchor="b">
            <a:normAutofit/>
          </a:bodyPr>
          <a:lstStyle>
            <a:lvl1pPr>
              <a:lnSpc>
                <a:spcPct val="100000"/>
              </a:lnSpc>
              <a:defRPr sz="1425" b="1" i="0" spc="225"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6253413" y="1306002"/>
            <a:ext cx="2319088" cy="3123123"/>
          </a:xfrm>
        </p:spPr>
        <p:txBody>
          <a:bodyPr/>
          <a:lstStyle>
            <a:lvl1pPr marL="0" indent="0">
              <a:lnSpc>
                <a:spcPct val="120000"/>
              </a:lnSpc>
              <a:spcBef>
                <a:spcPts val="900"/>
              </a:spcBef>
              <a:buNone/>
              <a:defRPr sz="12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4463" y="4781759"/>
            <a:ext cx="924342" cy="261347"/>
          </a:xfrm>
        </p:spPr>
        <p:txBody>
          <a:bodyPr/>
          <a:lstStyle/>
          <a:p>
            <a:fld id="{9334D819-9F07-4261-B09B-9E467E5D9002}" type="datetimeFigureOut">
              <a:rPr lang="en-US" smtClean="0"/>
              <a:t>6/10/20</a:t>
            </a:fld>
            <a:endParaRPr lang="en-US" dirty="0"/>
          </a:p>
        </p:txBody>
      </p:sp>
      <p:sp>
        <p:nvSpPr>
          <p:cNvPr id="6" name="Footer Placeholder 5"/>
          <p:cNvSpPr>
            <a:spLocks noGrp="1"/>
          </p:cNvSpPr>
          <p:nvPr>
            <p:ph type="ftr" sz="quarter" idx="11"/>
          </p:nvPr>
        </p:nvSpPr>
        <p:spPr>
          <a:xfrm>
            <a:off x="1577716" y="4781759"/>
            <a:ext cx="2611634" cy="259347"/>
          </a:xfrm>
        </p:spPr>
        <p:txBody>
          <a:bodyPr/>
          <a:lstStyle/>
          <a:p>
            <a:endParaRPr lang="en-US" dirty="0"/>
          </a:p>
        </p:txBody>
      </p:sp>
      <p:sp>
        <p:nvSpPr>
          <p:cNvPr id="7" name="Slide Number Placeholder 6"/>
          <p:cNvSpPr>
            <a:spLocks noGrp="1"/>
          </p:cNvSpPr>
          <p:nvPr>
            <p:ph type="sldNum" sz="quarter" idx="12"/>
          </p:nvPr>
        </p:nvSpPr>
        <p:spPr>
          <a:xfrm>
            <a:off x="4265676" y="4781759"/>
            <a:ext cx="925830" cy="259347"/>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1544716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286789"/>
            <a:ext cx="7633742" cy="111909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938758" y="1714501"/>
            <a:ext cx="7633742" cy="26951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38758" y="4781759"/>
            <a:ext cx="1747292" cy="261347"/>
          </a:xfrm>
          <a:prstGeom prst="rect">
            <a:avLst/>
          </a:prstGeom>
        </p:spPr>
        <p:txBody>
          <a:bodyPr vert="horz" lIns="91440" tIns="45720" rIns="91440" bIns="45720" rtlCol="0" anchor="ctr"/>
          <a:lstStyle>
            <a:lvl1pPr algn="l">
              <a:defRPr sz="900">
                <a:solidFill>
                  <a:schemeClr val="tx1">
                    <a:lumMod val="65000"/>
                    <a:lumOff val="35000"/>
                  </a:schemeClr>
                </a:solidFill>
              </a:defRPr>
            </a:lvl1pPr>
          </a:lstStyle>
          <a:p>
            <a:fld id="{9334D819-9F07-4261-B09B-9E467E5D9002}" type="datetimeFigureOut">
              <a:rPr lang="en-US" smtClean="0"/>
              <a:pPr/>
              <a:t>6/10/20</a:t>
            </a:fld>
            <a:endParaRPr lang="en-US" dirty="0"/>
          </a:p>
        </p:txBody>
      </p:sp>
      <p:sp>
        <p:nvSpPr>
          <p:cNvPr id="5" name="Footer Placeholder 4"/>
          <p:cNvSpPr>
            <a:spLocks noGrp="1"/>
          </p:cNvSpPr>
          <p:nvPr>
            <p:ph type="ftr" sz="quarter" idx="3"/>
          </p:nvPr>
        </p:nvSpPr>
        <p:spPr>
          <a:xfrm>
            <a:off x="3028950" y="4781759"/>
            <a:ext cx="3086100" cy="259347"/>
          </a:xfrm>
          <a:prstGeom prst="rect">
            <a:avLst/>
          </a:prstGeom>
        </p:spPr>
        <p:txBody>
          <a:bodyPr vert="horz" lIns="91440" tIns="45720" rIns="91440" bIns="45720" rtlCol="0" anchor="ctr"/>
          <a:lstStyle>
            <a:lvl1pPr algn="ctr">
              <a:defRPr sz="9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57951" y="4781759"/>
            <a:ext cx="2114549" cy="259347"/>
          </a:xfrm>
          <a:prstGeom prst="rect">
            <a:avLst/>
          </a:prstGeom>
        </p:spPr>
        <p:txBody>
          <a:bodyPr vert="horz" lIns="91440" tIns="45720" rIns="91440" bIns="45720" rtlCol="0" anchor="ctr"/>
          <a:lstStyle>
            <a:lvl1pPr algn="r">
              <a:defRPr sz="900">
                <a:solidFill>
                  <a:schemeClr val="tx1">
                    <a:lumMod val="65000"/>
                    <a:lumOff val="3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11" name="Freeform 6" title="Left scallop edge"/>
          <p:cNvSpPr/>
          <p:nvPr/>
        </p:nvSpPr>
        <p:spPr bwMode="auto">
          <a:xfrm>
            <a:off x="0" y="0"/>
            <a:ext cx="664369"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363593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lvl1pPr algn="l" defTabSz="685800" rtl="0" eaLnBrk="1" latinLnBrk="0" hangingPunct="1">
        <a:lnSpc>
          <a:spcPct val="90000"/>
        </a:lnSpc>
        <a:spcBef>
          <a:spcPct val="0"/>
        </a:spcBef>
        <a:buNone/>
        <a:defRPr sz="3825" kern="1200" cap="all" spc="150" baseline="0">
          <a:solidFill>
            <a:schemeClr val="tx2"/>
          </a:solidFill>
          <a:latin typeface="+mj-lt"/>
          <a:ea typeface="+mj-ea"/>
          <a:cs typeface="+mj-cs"/>
        </a:defRPr>
      </a:lvl1pPr>
    </p:titleStyle>
    <p:bodyStyle>
      <a:lvl1pPr marL="171450" indent="-171450" algn="l" defTabSz="685800" rtl="0" eaLnBrk="1" latinLnBrk="0" hangingPunct="1">
        <a:lnSpc>
          <a:spcPct val="110000"/>
        </a:lnSpc>
        <a:spcBef>
          <a:spcPts val="525"/>
        </a:spcBef>
        <a:buClr>
          <a:schemeClr val="tx2"/>
        </a:buClr>
        <a:buFont typeface="Arial" panose="020B0604020202020204" pitchFamily="34" charset="0"/>
        <a:buChar char="•"/>
        <a:defRPr sz="1500" kern="1200">
          <a:solidFill>
            <a:schemeClr val="tx1">
              <a:lumMod val="65000"/>
              <a:lumOff val="35000"/>
            </a:schemeClr>
          </a:solidFill>
          <a:latin typeface="+mn-lt"/>
          <a:ea typeface="+mn-ea"/>
          <a:cs typeface="+mn-cs"/>
        </a:defRPr>
      </a:lvl1pPr>
      <a:lvl2pPr marL="514350" indent="-171450" algn="l" defTabSz="685800" rtl="0" eaLnBrk="1" latinLnBrk="0" hangingPunct="1">
        <a:lnSpc>
          <a:spcPct val="110000"/>
        </a:lnSpc>
        <a:spcBef>
          <a:spcPts val="525"/>
        </a:spcBef>
        <a:buClr>
          <a:schemeClr val="tx2"/>
        </a:buClr>
        <a:buFont typeface="Gill Sans MT" panose="020B0502020104020203" pitchFamily="34" charset="0"/>
        <a:buChar char="–"/>
        <a:defRPr sz="1350" kern="1200">
          <a:solidFill>
            <a:schemeClr val="tx1">
              <a:lumMod val="65000"/>
              <a:lumOff val="35000"/>
            </a:schemeClr>
          </a:solidFill>
          <a:latin typeface="+mn-lt"/>
          <a:ea typeface="+mn-ea"/>
          <a:cs typeface="+mn-cs"/>
        </a:defRPr>
      </a:lvl2pPr>
      <a:lvl3pPr marL="857250" indent="-171450" algn="l" defTabSz="685800" rtl="0" eaLnBrk="1" latinLnBrk="0" hangingPunct="1">
        <a:lnSpc>
          <a:spcPct val="110000"/>
        </a:lnSpc>
        <a:spcBef>
          <a:spcPts val="525"/>
        </a:spcBef>
        <a:buClr>
          <a:schemeClr val="tx2"/>
        </a:buClr>
        <a:buFont typeface="Arial" panose="020B0604020202020204" pitchFamily="34" charset="0"/>
        <a:buChar char="•"/>
        <a:defRPr sz="1200" kern="1200">
          <a:solidFill>
            <a:schemeClr val="tx1">
              <a:lumMod val="65000"/>
              <a:lumOff val="35000"/>
            </a:schemeClr>
          </a:solidFill>
          <a:latin typeface="+mn-lt"/>
          <a:ea typeface="+mn-ea"/>
          <a:cs typeface="+mn-cs"/>
        </a:defRPr>
      </a:lvl3pPr>
      <a:lvl4pPr marL="1200150" indent="-171450" algn="l" defTabSz="685800" rtl="0" eaLnBrk="1" latinLnBrk="0" hangingPunct="1">
        <a:lnSpc>
          <a:spcPct val="110000"/>
        </a:lnSpc>
        <a:spcBef>
          <a:spcPts val="525"/>
        </a:spcBef>
        <a:buClr>
          <a:schemeClr val="tx2"/>
        </a:buClr>
        <a:buFont typeface="Gill Sans MT" panose="020B0502020104020203" pitchFamily="34" charset="0"/>
        <a:buChar char="–"/>
        <a:defRPr sz="1050" kern="1200">
          <a:solidFill>
            <a:schemeClr val="tx1">
              <a:lumMod val="65000"/>
              <a:lumOff val="35000"/>
            </a:schemeClr>
          </a:solidFill>
          <a:latin typeface="+mn-lt"/>
          <a:ea typeface="+mn-ea"/>
          <a:cs typeface="+mn-cs"/>
        </a:defRPr>
      </a:lvl4pPr>
      <a:lvl5pPr marL="1543050" indent="-171450" algn="l" defTabSz="685800" rtl="0" eaLnBrk="1" latinLnBrk="0" hangingPunct="1">
        <a:lnSpc>
          <a:spcPct val="110000"/>
        </a:lnSpc>
        <a:spcBef>
          <a:spcPts val="525"/>
        </a:spcBef>
        <a:buClr>
          <a:schemeClr val="tx2"/>
        </a:buClr>
        <a:buFont typeface="Arial" panose="020B0604020202020204" pitchFamily="34" charset="0"/>
        <a:buChar char="•"/>
        <a:defRPr sz="1050" kern="1200">
          <a:solidFill>
            <a:schemeClr val="tx1">
              <a:lumMod val="65000"/>
              <a:lumOff val="35000"/>
            </a:schemeClr>
          </a:solidFill>
          <a:latin typeface="+mn-lt"/>
          <a:ea typeface="+mn-ea"/>
          <a:cs typeface="+mn-cs"/>
        </a:defRPr>
      </a:lvl5pPr>
      <a:lvl6pPr marL="1885950" indent="-171450" algn="l" defTabSz="685800" rtl="0" eaLnBrk="1" latinLnBrk="0" hangingPunct="1">
        <a:lnSpc>
          <a:spcPct val="110000"/>
        </a:lnSpc>
        <a:spcBef>
          <a:spcPts val="525"/>
        </a:spcBef>
        <a:buClr>
          <a:schemeClr val="tx2"/>
        </a:buClr>
        <a:buFont typeface="Gill Sans MT" panose="020B0502020104020203" pitchFamily="34" charset="0"/>
        <a:buChar char="–"/>
        <a:defRPr sz="1050" kern="1200">
          <a:solidFill>
            <a:schemeClr val="tx1">
              <a:lumMod val="65000"/>
              <a:lumOff val="35000"/>
            </a:schemeClr>
          </a:solidFill>
          <a:latin typeface="+mn-lt"/>
          <a:ea typeface="+mn-ea"/>
          <a:cs typeface="+mn-cs"/>
        </a:defRPr>
      </a:lvl6pPr>
      <a:lvl7pPr marL="2228850" indent="-171450" algn="l" defTabSz="685800" rtl="0" eaLnBrk="1" latinLnBrk="0" hangingPunct="1">
        <a:lnSpc>
          <a:spcPct val="110000"/>
        </a:lnSpc>
        <a:spcBef>
          <a:spcPts val="525"/>
        </a:spcBef>
        <a:buClr>
          <a:schemeClr val="tx2"/>
        </a:buClr>
        <a:buFont typeface="Arial" panose="020B0604020202020204" pitchFamily="34" charset="0"/>
        <a:buChar char="•"/>
        <a:defRPr sz="1050" kern="1200">
          <a:solidFill>
            <a:schemeClr val="tx1">
              <a:lumMod val="65000"/>
              <a:lumOff val="35000"/>
            </a:schemeClr>
          </a:solidFill>
          <a:latin typeface="+mn-lt"/>
          <a:ea typeface="+mn-ea"/>
          <a:cs typeface="+mn-cs"/>
        </a:defRPr>
      </a:lvl7pPr>
      <a:lvl8pPr marL="2571750" indent="-171450" algn="l" defTabSz="685800" rtl="0" eaLnBrk="1" latinLnBrk="0" hangingPunct="1">
        <a:lnSpc>
          <a:spcPct val="110000"/>
        </a:lnSpc>
        <a:spcBef>
          <a:spcPts val="525"/>
        </a:spcBef>
        <a:buClr>
          <a:schemeClr val="tx2"/>
        </a:buClr>
        <a:buFont typeface="Gill Sans MT" panose="020B0502020104020203" pitchFamily="34" charset="0"/>
        <a:buChar char="–"/>
        <a:defRPr sz="1050" kern="1200" baseline="0">
          <a:solidFill>
            <a:schemeClr val="tx1">
              <a:lumMod val="65000"/>
              <a:lumOff val="35000"/>
            </a:schemeClr>
          </a:solidFill>
          <a:latin typeface="+mn-lt"/>
          <a:ea typeface="+mn-ea"/>
          <a:cs typeface="+mn-cs"/>
        </a:defRPr>
      </a:lvl8pPr>
      <a:lvl9pPr marL="2914650" indent="-171450" algn="l" defTabSz="685800" rtl="0" eaLnBrk="1" latinLnBrk="0" hangingPunct="1">
        <a:lnSpc>
          <a:spcPct val="110000"/>
        </a:lnSpc>
        <a:spcBef>
          <a:spcPts val="525"/>
        </a:spcBef>
        <a:buClr>
          <a:schemeClr val="tx2"/>
        </a:buClr>
        <a:buFont typeface="Arial" panose="020B0604020202020204" pitchFamily="34" charset="0"/>
        <a:buChar char="•"/>
        <a:defRPr sz="105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tiff"/><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1.xml.rels><?xml version="1.0" encoding="UTF-8" standalone="yes"?>
<Relationships xmlns="http://schemas.openxmlformats.org/package/2006/relationships"><Relationship Id="rId3" Type="http://schemas.openxmlformats.org/officeDocument/2006/relationships/image" Target="../media/image43.tiff"/><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8" Type="http://schemas.openxmlformats.org/officeDocument/2006/relationships/hyperlink" Target="https://www.espn.com/nba/team/schedule/_/name/chi/season/2019/seasontype/1" TargetMode="External"/><Relationship Id="rId3" Type="http://schemas.openxmlformats.org/officeDocument/2006/relationships/hyperlink" Target="https://data.cityofchicago.org/Transportation/Transportation-Network-Providers-Trips/m6dm-c72p" TargetMode="External"/><Relationship Id="rId7" Type="http://schemas.openxmlformats.org/officeDocument/2006/relationships/hyperlink" Target="https://datahub.cmap.illinois.gov/dataset/community-data-snapshots-raw-dat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data.cityofchicago.org/Public-Safety/Crimes-2001-to-present/ijzp-q8t2" TargetMode="External"/><Relationship Id="rId11" Type="http://schemas.openxmlformats.org/officeDocument/2006/relationships/hyperlink" Target="https://www.espn.com/mlb/team/_/name/chw/chicago-white-sox" TargetMode="External"/><Relationship Id="rId5" Type="http://schemas.openxmlformats.org/officeDocument/2006/relationships/hyperlink" Target="https://data.cityofchicago.org/Facilities-Geographic-Boundaries/Boundaries-Community-Areas-current-/cauq-8yn6" TargetMode="External"/><Relationship Id="rId10" Type="http://schemas.openxmlformats.org/officeDocument/2006/relationships/hyperlink" Target="https://www.espn.com/mlb/team/_/name/chc/chicago-cubs" TargetMode="External"/><Relationship Id="rId4" Type="http://schemas.openxmlformats.org/officeDocument/2006/relationships/hyperlink" Target="https://www.ncdc.noaa.gov/cdo-web/datasets" TargetMode="External"/><Relationship Id="rId9" Type="http://schemas.openxmlformats.org/officeDocument/2006/relationships/hyperlink" Target="https://www.espn.com/nfl/team/_/name/chi/chicago-bear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12.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53"/>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803030"/>
            <a:ext cx="9144000" cy="1340469"/>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ubtitle 1">
            <a:extLst>
              <a:ext uri="{FF2B5EF4-FFF2-40B4-BE49-F238E27FC236}">
                <a16:creationId xmlns:a16="http://schemas.microsoft.com/office/drawing/2014/main" id="{E4C821F7-B971-2642-B822-52FA347C91FD}"/>
              </a:ext>
            </a:extLst>
          </p:cNvPr>
          <p:cNvSpPr>
            <a:spLocks noGrp="1"/>
          </p:cNvSpPr>
          <p:nvPr>
            <p:ph type="subTitle" idx="1"/>
          </p:nvPr>
        </p:nvSpPr>
        <p:spPr>
          <a:xfrm>
            <a:off x="1554984" y="4120032"/>
            <a:ext cx="6537455" cy="556709"/>
          </a:xfrm>
        </p:spPr>
        <p:txBody>
          <a:bodyPr anchor="ctr">
            <a:normAutofit fontScale="70000" lnSpcReduction="20000"/>
          </a:bodyPr>
          <a:lstStyle/>
          <a:p>
            <a:r>
              <a:rPr lang="en-US" altLang="zh-CN" sz="1400" dirty="0">
                <a:solidFill>
                  <a:srgbClr val="2A1A00"/>
                </a:solidFill>
              </a:rPr>
              <a:t>Presented by: </a:t>
            </a:r>
          </a:p>
          <a:p>
            <a:r>
              <a:rPr lang="en-US" altLang="zh-CN" sz="1400" dirty="0">
                <a:solidFill>
                  <a:srgbClr val="2A1A00"/>
                </a:solidFill>
              </a:rPr>
              <a:t>Duo </a:t>
            </a:r>
            <a:r>
              <a:rPr lang="en-US" altLang="zh-CN" sz="1400" dirty="0" err="1">
                <a:solidFill>
                  <a:srgbClr val="2A1A00"/>
                </a:solidFill>
              </a:rPr>
              <a:t>zhou</a:t>
            </a:r>
            <a:r>
              <a:rPr lang="en-US" altLang="zh-CN" sz="1400" dirty="0">
                <a:solidFill>
                  <a:srgbClr val="2A1A00"/>
                </a:solidFill>
              </a:rPr>
              <a:t>, </a:t>
            </a:r>
            <a:r>
              <a:rPr lang="en-US" altLang="zh-CN" sz="1400" dirty="0" err="1">
                <a:solidFill>
                  <a:srgbClr val="2A1A00"/>
                </a:solidFill>
              </a:rPr>
              <a:t>Amily</a:t>
            </a:r>
            <a:r>
              <a:rPr lang="en-US" altLang="zh-CN" sz="1400" dirty="0">
                <a:solidFill>
                  <a:srgbClr val="2A1A00"/>
                </a:solidFill>
              </a:rPr>
              <a:t> </a:t>
            </a:r>
            <a:r>
              <a:rPr lang="en-US" altLang="zh-CN" sz="1400" dirty="0" err="1">
                <a:solidFill>
                  <a:srgbClr val="2A1A00"/>
                </a:solidFill>
              </a:rPr>
              <a:t>huang</a:t>
            </a:r>
            <a:r>
              <a:rPr lang="en-US" altLang="zh-CN" sz="1400" dirty="0">
                <a:solidFill>
                  <a:srgbClr val="2A1A00"/>
                </a:solidFill>
              </a:rPr>
              <a:t>, </a:t>
            </a:r>
            <a:r>
              <a:rPr lang="en-US" altLang="zh-CN" sz="1400" dirty="0" err="1">
                <a:solidFill>
                  <a:srgbClr val="2A1A00"/>
                </a:solidFill>
              </a:rPr>
              <a:t>bowen</a:t>
            </a:r>
            <a:r>
              <a:rPr lang="en-US" altLang="zh-CN" sz="1400" dirty="0">
                <a:solidFill>
                  <a:srgbClr val="2A1A00"/>
                </a:solidFill>
              </a:rPr>
              <a:t> </a:t>
            </a:r>
            <a:r>
              <a:rPr lang="en-US" altLang="zh-CN" sz="1400" dirty="0" err="1">
                <a:solidFill>
                  <a:srgbClr val="2A1A00"/>
                </a:solidFill>
              </a:rPr>
              <a:t>zhao</a:t>
            </a:r>
            <a:r>
              <a:rPr lang="en-US" altLang="zh-CN" sz="1400" dirty="0">
                <a:solidFill>
                  <a:srgbClr val="2A1A00"/>
                </a:solidFill>
              </a:rPr>
              <a:t>, AND </a:t>
            </a:r>
            <a:r>
              <a:rPr lang="en-US" altLang="zh-CN" sz="1400" dirty="0" err="1">
                <a:solidFill>
                  <a:srgbClr val="2A1A00"/>
                </a:solidFill>
              </a:rPr>
              <a:t>Yiheng</a:t>
            </a:r>
            <a:r>
              <a:rPr lang="en-US" altLang="zh-CN" sz="1400" dirty="0">
                <a:solidFill>
                  <a:srgbClr val="2A1A00"/>
                </a:solidFill>
              </a:rPr>
              <a:t> Zhu</a:t>
            </a:r>
            <a:endParaRPr lang="en-US" sz="1400" dirty="0">
              <a:solidFill>
                <a:srgbClr val="2A1A00"/>
              </a:solidFill>
            </a:endParaRPr>
          </a:p>
        </p:txBody>
      </p:sp>
      <p:sp>
        <p:nvSpPr>
          <p:cNvPr id="34" name="Google Shape;54;p13">
            <a:extLst>
              <a:ext uri="{FF2B5EF4-FFF2-40B4-BE49-F238E27FC236}">
                <a16:creationId xmlns:a16="http://schemas.microsoft.com/office/drawing/2014/main" id="{BAA1F629-36DF-744D-B841-8D172111439D}"/>
              </a:ext>
            </a:extLst>
          </p:cNvPr>
          <p:cNvSpPr txBox="1">
            <a:spLocks/>
          </p:cNvSpPr>
          <p:nvPr/>
        </p:nvSpPr>
        <p:spPr>
          <a:xfrm>
            <a:off x="3285861" y="829519"/>
            <a:ext cx="5967325" cy="1492711"/>
          </a:xfrm>
          <a:prstGeom prst="rect">
            <a:avLst/>
          </a:prstGeom>
        </p:spPr>
        <p:txBody>
          <a:bodyPr spcFirstLastPara="1" vert="horz" wrap="square" lIns="91425" tIns="91425" rIns="91425" bIns="91425" rtlCol="0" anchor="t" anchorCtr="0">
            <a:noAutofit/>
          </a:bodyPr>
          <a:lstStyle>
            <a:lvl1pPr marL="0" indent="0" algn="ctr" defTabSz="685800" rtl="0" eaLnBrk="1" latinLnBrk="0" hangingPunct="1">
              <a:lnSpc>
                <a:spcPct val="100000"/>
              </a:lnSpc>
              <a:spcBef>
                <a:spcPts val="525"/>
              </a:spcBef>
              <a:buClr>
                <a:schemeClr val="tx2"/>
              </a:buClr>
              <a:buFont typeface="Arial" panose="020B0604020202020204" pitchFamily="34" charset="0"/>
              <a:buNone/>
              <a:defRPr sz="1500" b="1" i="0" kern="1200" cap="all" spc="300" baseline="0">
                <a:solidFill>
                  <a:schemeClr val="tx2"/>
                </a:solidFill>
                <a:latin typeface="+mn-lt"/>
                <a:ea typeface="+mn-ea"/>
                <a:cs typeface="+mn-cs"/>
              </a:defRPr>
            </a:lvl1pPr>
            <a:lvl2pPr marL="342900" indent="0" algn="ctr" defTabSz="685800" rtl="0" eaLnBrk="1" latinLnBrk="0" hangingPunct="1">
              <a:lnSpc>
                <a:spcPct val="110000"/>
              </a:lnSpc>
              <a:spcBef>
                <a:spcPts val="525"/>
              </a:spcBef>
              <a:buClr>
                <a:schemeClr val="tx2"/>
              </a:buClr>
              <a:buFont typeface="Gill Sans MT" panose="020B0502020104020203" pitchFamily="34" charset="0"/>
              <a:buNone/>
              <a:defRPr sz="1500" kern="1200">
                <a:solidFill>
                  <a:schemeClr val="tx1">
                    <a:lumMod val="65000"/>
                    <a:lumOff val="35000"/>
                  </a:schemeClr>
                </a:solidFill>
                <a:latin typeface="+mn-lt"/>
                <a:ea typeface="+mn-ea"/>
                <a:cs typeface="+mn-cs"/>
              </a:defRPr>
            </a:lvl2pPr>
            <a:lvl3pPr marL="685800" indent="0" algn="ctr" defTabSz="685800" rtl="0" eaLnBrk="1" latinLnBrk="0" hangingPunct="1">
              <a:lnSpc>
                <a:spcPct val="110000"/>
              </a:lnSpc>
              <a:spcBef>
                <a:spcPts val="525"/>
              </a:spcBef>
              <a:buClr>
                <a:schemeClr val="tx2"/>
              </a:buClr>
              <a:buFont typeface="Arial" panose="020B0604020202020204" pitchFamily="34" charset="0"/>
              <a:buNone/>
              <a:defRPr sz="1350" kern="1200">
                <a:solidFill>
                  <a:schemeClr val="tx1">
                    <a:lumMod val="65000"/>
                    <a:lumOff val="35000"/>
                  </a:schemeClr>
                </a:solidFill>
                <a:latin typeface="+mn-lt"/>
                <a:ea typeface="+mn-ea"/>
                <a:cs typeface="+mn-cs"/>
              </a:defRPr>
            </a:lvl3pPr>
            <a:lvl4pPr marL="1028700" indent="0" algn="ctr" defTabSz="685800" rtl="0" eaLnBrk="1" latinLnBrk="0" hangingPunct="1">
              <a:lnSpc>
                <a:spcPct val="110000"/>
              </a:lnSpc>
              <a:spcBef>
                <a:spcPts val="525"/>
              </a:spcBef>
              <a:buClr>
                <a:schemeClr val="tx2"/>
              </a:buClr>
              <a:buFont typeface="Gill Sans MT" panose="020B0502020104020203" pitchFamily="34" charset="0"/>
              <a:buNone/>
              <a:defRPr sz="1200" kern="1200">
                <a:solidFill>
                  <a:schemeClr val="tx1">
                    <a:lumMod val="65000"/>
                    <a:lumOff val="35000"/>
                  </a:schemeClr>
                </a:solidFill>
                <a:latin typeface="+mn-lt"/>
                <a:ea typeface="+mn-ea"/>
                <a:cs typeface="+mn-cs"/>
              </a:defRPr>
            </a:lvl4pPr>
            <a:lvl5pPr marL="1371600" indent="0" algn="ctr" defTabSz="685800" rtl="0" eaLnBrk="1" latinLnBrk="0" hangingPunct="1">
              <a:lnSpc>
                <a:spcPct val="110000"/>
              </a:lnSpc>
              <a:spcBef>
                <a:spcPts val="525"/>
              </a:spcBef>
              <a:buClr>
                <a:schemeClr val="tx2"/>
              </a:buClr>
              <a:buFont typeface="Arial" panose="020B0604020202020204" pitchFamily="34" charset="0"/>
              <a:buNone/>
              <a:defRPr sz="1200" kern="1200">
                <a:solidFill>
                  <a:schemeClr val="tx1">
                    <a:lumMod val="65000"/>
                    <a:lumOff val="35000"/>
                  </a:schemeClr>
                </a:solidFill>
                <a:latin typeface="+mn-lt"/>
                <a:ea typeface="+mn-ea"/>
                <a:cs typeface="+mn-cs"/>
              </a:defRPr>
            </a:lvl5pPr>
            <a:lvl6pPr marL="1714500" indent="0" algn="ctr" defTabSz="685800" rtl="0" eaLnBrk="1" latinLnBrk="0" hangingPunct="1">
              <a:lnSpc>
                <a:spcPct val="110000"/>
              </a:lnSpc>
              <a:spcBef>
                <a:spcPts val="525"/>
              </a:spcBef>
              <a:buClr>
                <a:schemeClr val="tx2"/>
              </a:buClr>
              <a:buFont typeface="Gill Sans MT" panose="020B0502020104020203" pitchFamily="34" charset="0"/>
              <a:buNone/>
              <a:defRPr sz="1200" kern="1200">
                <a:solidFill>
                  <a:schemeClr val="tx1">
                    <a:lumMod val="65000"/>
                    <a:lumOff val="35000"/>
                  </a:schemeClr>
                </a:solidFill>
                <a:latin typeface="+mn-lt"/>
                <a:ea typeface="+mn-ea"/>
                <a:cs typeface="+mn-cs"/>
              </a:defRPr>
            </a:lvl6pPr>
            <a:lvl7pPr marL="2057400" indent="0" algn="ctr" defTabSz="685800" rtl="0" eaLnBrk="1" latinLnBrk="0" hangingPunct="1">
              <a:lnSpc>
                <a:spcPct val="110000"/>
              </a:lnSpc>
              <a:spcBef>
                <a:spcPts val="525"/>
              </a:spcBef>
              <a:buClr>
                <a:schemeClr val="tx2"/>
              </a:buClr>
              <a:buFont typeface="Arial" panose="020B0604020202020204" pitchFamily="34" charset="0"/>
              <a:buNone/>
              <a:defRPr sz="1200" kern="1200">
                <a:solidFill>
                  <a:schemeClr val="tx1">
                    <a:lumMod val="65000"/>
                    <a:lumOff val="35000"/>
                  </a:schemeClr>
                </a:solidFill>
                <a:latin typeface="+mn-lt"/>
                <a:ea typeface="+mn-ea"/>
                <a:cs typeface="+mn-cs"/>
              </a:defRPr>
            </a:lvl7pPr>
            <a:lvl8pPr marL="2400300" indent="0" algn="ctr" defTabSz="685800" rtl="0" eaLnBrk="1" latinLnBrk="0" hangingPunct="1">
              <a:lnSpc>
                <a:spcPct val="110000"/>
              </a:lnSpc>
              <a:spcBef>
                <a:spcPts val="525"/>
              </a:spcBef>
              <a:buClr>
                <a:schemeClr val="tx2"/>
              </a:buClr>
              <a:buFont typeface="Gill Sans MT" panose="020B0502020104020203" pitchFamily="34" charset="0"/>
              <a:buNone/>
              <a:defRPr sz="1200" kern="1200" baseline="0">
                <a:solidFill>
                  <a:schemeClr val="tx1">
                    <a:lumMod val="65000"/>
                    <a:lumOff val="35000"/>
                  </a:schemeClr>
                </a:solidFill>
                <a:latin typeface="+mn-lt"/>
                <a:ea typeface="+mn-ea"/>
                <a:cs typeface="+mn-cs"/>
              </a:defRPr>
            </a:lvl8pPr>
            <a:lvl9pPr marL="2743200" indent="0" algn="ctr" defTabSz="685800" rtl="0" eaLnBrk="1" latinLnBrk="0" hangingPunct="1">
              <a:lnSpc>
                <a:spcPct val="110000"/>
              </a:lnSpc>
              <a:spcBef>
                <a:spcPts val="525"/>
              </a:spcBef>
              <a:buClr>
                <a:schemeClr val="tx2"/>
              </a:buClr>
              <a:buFont typeface="Arial" panose="020B0604020202020204" pitchFamily="34" charset="0"/>
              <a:buNone/>
              <a:defRPr sz="1200" kern="1200" baseline="0">
                <a:solidFill>
                  <a:schemeClr val="tx1">
                    <a:lumMod val="65000"/>
                    <a:lumOff val="35000"/>
                  </a:schemeClr>
                </a:solidFill>
                <a:latin typeface="+mn-lt"/>
                <a:ea typeface="+mn-ea"/>
                <a:cs typeface="+mn-cs"/>
              </a:defRPr>
            </a:lvl9pPr>
          </a:lstStyle>
          <a:p>
            <a:pPr algn="l">
              <a:lnSpc>
                <a:spcPct val="115000"/>
              </a:lnSpc>
              <a:spcBef>
                <a:spcPts val="1200"/>
              </a:spcBef>
              <a:spcAft>
                <a:spcPts val="1200"/>
              </a:spcAft>
              <a:buClr>
                <a:schemeClr val="dk1"/>
              </a:buClr>
              <a:buSzPts val="1100"/>
              <a:buFont typeface="Arial"/>
              <a:buNone/>
            </a:pPr>
            <a:r>
              <a:rPr lang="en-US" sz="3600" dirty="0">
                <a:solidFill>
                  <a:schemeClr val="accent2"/>
                </a:solidFill>
                <a:latin typeface="Chalkboard" panose="03050602040202020205" pitchFamily="66" charset="77"/>
                <a:ea typeface="AppleGothic" pitchFamily="2" charset="-127"/>
                <a:cs typeface="Times New Roman"/>
                <a:sym typeface="Times New Roman"/>
              </a:rPr>
              <a:t>Optimizing RIDE Sharing allocation</a:t>
            </a:r>
          </a:p>
        </p:txBody>
      </p:sp>
      <p:pic>
        <p:nvPicPr>
          <p:cNvPr id="10" name="Picture 9">
            <a:extLst>
              <a:ext uri="{FF2B5EF4-FFF2-40B4-BE49-F238E27FC236}">
                <a16:creationId xmlns:a16="http://schemas.microsoft.com/office/drawing/2014/main" id="{EBB38109-E385-B546-860F-79BC932F293F}"/>
              </a:ext>
            </a:extLst>
          </p:cNvPr>
          <p:cNvPicPr>
            <a:picLocks noChangeAspect="1"/>
          </p:cNvPicPr>
          <p:nvPr/>
        </p:nvPicPr>
        <p:blipFill rotWithShape="1">
          <a:blip r:embed="rId3"/>
          <a:srcRect r="47419" b="1780"/>
          <a:stretch/>
        </p:blipFill>
        <p:spPr>
          <a:xfrm>
            <a:off x="-1" y="999196"/>
            <a:ext cx="3051544" cy="2337076"/>
          </a:xfrm>
          <a:prstGeom prst="rect">
            <a:avLst/>
          </a:prstGeom>
        </p:spPr>
      </p:pic>
      <p:sp>
        <p:nvSpPr>
          <p:cNvPr id="43" name="Rectangle 42">
            <a:extLst>
              <a:ext uri="{FF2B5EF4-FFF2-40B4-BE49-F238E27FC236}">
                <a16:creationId xmlns:a16="http://schemas.microsoft.com/office/drawing/2014/main" id="{1A4E2176-BF54-A442-9FD6-C8E8FC995FC5}"/>
              </a:ext>
            </a:extLst>
          </p:cNvPr>
          <p:cNvSpPr/>
          <p:nvPr/>
        </p:nvSpPr>
        <p:spPr>
          <a:xfrm>
            <a:off x="3285861" y="2555609"/>
            <a:ext cx="5661611" cy="1134606"/>
          </a:xfrm>
          <a:prstGeom prst="rect">
            <a:avLst/>
          </a:prstGeom>
        </p:spPr>
        <p:txBody>
          <a:bodyPr wrap="square">
            <a:spAutoFit/>
          </a:bodyPr>
          <a:lstStyle/>
          <a:p>
            <a:pPr>
              <a:lnSpc>
                <a:spcPct val="115000"/>
              </a:lnSpc>
              <a:spcBef>
                <a:spcPts val="1200"/>
              </a:spcBef>
              <a:spcAft>
                <a:spcPts val="1200"/>
              </a:spcAft>
              <a:buClr>
                <a:schemeClr val="dk1"/>
              </a:buClr>
              <a:buSzPts val="1100"/>
            </a:pPr>
            <a:r>
              <a:rPr lang="en-US" sz="2000" dirty="0">
                <a:solidFill>
                  <a:schemeClr val="accent2">
                    <a:lumMod val="75000"/>
                  </a:schemeClr>
                </a:solidFill>
                <a:latin typeface="Chalkboard" panose="03050602040202020205" pitchFamily="66" charset="77"/>
                <a:ea typeface="Microsoft YaHei UI" panose="020B0400000000000000" pitchFamily="34" charset="-122"/>
                <a:cs typeface="Times New Roman"/>
                <a:sym typeface="Times New Roman"/>
              </a:rPr>
              <a:t>Analysis on Ridership Allocation for Transportation Network Providers (Uber/Lyft/Via, etc.)</a:t>
            </a:r>
            <a:endParaRPr lang="en-US" sz="2000" dirty="0">
              <a:solidFill>
                <a:schemeClr val="accent2">
                  <a:lumMod val="75000"/>
                </a:schemeClr>
              </a:solidFill>
              <a:latin typeface="Chalkboard" panose="03050602040202020205" pitchFamily="66" charset="77"/>
              <a:ea typeface="Microsoft YaHei UI" panose="020B0400000000000000"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F9FF9942-A878-459D-884E-75326A28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a:extLst>
              <a:ext uri="{FF2B5EF4-FFF2-40B4-BE49-F238E27FC236}">
                <a16:creationId xmlns:a16="http://schemas.microsoft.com/office/drawing/2014/main" id="{C56E82B2-4DF9-4845-B6CB-442FFB716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4" name="Rectangle 13">
            <a:extLst>
              <a:ext uri="{FF2B5EF4-FFF2-40B4-BE49-F238E27FC236}">
                <a16:creationId xmlns:a16="http://schemas.microsoft.com/office/drawing/2014/main" id="{C437FABD-8C69-4801-8D9F-F88EFA0324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229FF883-FBB8-0F4F-BF9C-68EF4BE308BA}"/>
              </a:ext>
            </a:extLst>
          </p:cNvPr>
          <p:cNvSpPr>
            <a:spLocks noGrp="1"/>
          </p:cNvSpPr>
          <p:nvPr>
            <p:ph type="title"/>
          </p:nvPr>
        </p:nvSpPr>
        <p:spPr>
          <a:xfrm>
            <a:off x="938758" y="286788"/>
            <a:ext cx="7633742" cy="1119099"/>
          </a:xfrm>
        </p:spPr>
        <p:txBody>
          <a:bodyPr vert="horz" lIns="91440" tIns="45720" rIns="91440" bIns="45720" rtlCol="0" anchor="ctr">
            <a:normAutofit/>
          </a:bodyPr>
          <a:lstStyle/>
          <a:p>
            <a:pPr defTabSz="914400">
              <a:spcBef>
                <a:spcPct val="0"/>
              </a:spcBef>
            </a:pPr>
            <a:r>
              <a:rPr lang="en-US" sz="4000" spc="200" dirty="0"/>
              <a:t>DATA MODELING</a:t>
            </a:r>
          </a:p>
        </p:txBody>
      </p:sp>
      <p:sp>
        <p:nvSpPr>
          <p:cNvPr id="16" name="Freeform 6">
            <a:extLst>
              <a:ext uri="{FF2B5EF4-FFF2-40B4-BE49-F238E27FC236}">
                <a16:creationId xmlns:a16="http://schemas.microsoft.com/office/drawing/2014/main" id="{9BD2ECB5-E1D5-4F95-8DB5-D6B38DEEE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18" name="Rectangle 17">
            <a:extLst>
              <a:ext uri="{FF2B5EF4-FFF2-40B4-BE49-F238E27FC236}">
                <a16:creationId xmlns:a16="http://schemas.microsoft.com/office/drawing/2014/main" id="{1500752C-7683-4E03-95C5-06FCFE0C9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6" name="Text Placeholder 2">
            <a:extLst>
              <a:ext uri="{FF2B5EF4-FFF2-40B4-BE49-F238E27FC236}">
                <a16:creationId xmlns:a16="http://schemas.microsoft.com/office/drawing/2014/main" id="{C7BDE107-B213-4D38-AF49-80E5F1D04BAC}"/>
              </a:ext>
            </a:extLst>
          </p:cNvPr>
          <p:cNvGraphicFramePr/>
          <p:nvPr>
            <p:extLst>
              <p:ext uri="{D42A27DB-BD31-4B8C-83A1-F6EECF244321}">
                <p14:modId xmlns:p14="http://schemas.microsoft.com/office/powerpoint/2010/main" val="2340619433"/>
              </p:ext>
            </p:extLst>
          </p:nvPr>
        </p:nvGraphicFramePr>
        <p:xfrm>
          <a:off x="938758" y="1166327"/>
          <a:ext cx="7736612" cy="39001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2792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2">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rmAutofit/>
          </a:bodyPr>
          <a:lstStyle/>
          <a:p>
            <a:pPr algn="ctr" defTabSz="914400">
              <a:spcBef>
                <a:spcPct val="0"/>
              </a:spcBef>
            </a:pPr>
            <a:r>
              <a:rPr lang="en-US" sz="7000" spc="800" dirty="0">
                <a:solidFill>
                  <a:schemeClr val="accent1">
                    <a:lumMod val="20000"/>
                    <a:lumOff val="80000"/>
                  </a:schemeClr>
                </a:solidFill>
              </a:rPr>
              <a:t>Data Considerations</a:t>
            </a: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348199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Freeform 6">
            <a:extLst>
              <a:ext uri="{FF2B5EF4-FFF2-40B4-BE49-F238E27FC236}">
                <a16:creationId xmlns:a16="http://schemas.microsoft.com/office/drawing/2014/main" id="{F9FF9942-A878-459D-884E-75326A28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46" name="Rectangle 45">
            <a:extLst>
              <a:ext uri="{FF2B5EF4-FFF2-40B4-BE49-F238E27FC236}">
                <a16:creationId xmlns:a16="http://schemas.microsoft.com/office/drawing/2014/main" id="{C56E82B2-4DF9-4845-B6CB-442FFB716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8" name="Rectangle 47">
            <a:extLst>
              <a:ext uri="{FF2B5EF4-FFF2-40B4-BE49-F238E27FC236}">
                <a16:creationId xmlns:a16="http://schemas.microsoft.com/office/drawing/2014/main" id="{C437FABD-8C69-4801-8D9F-F88EFA0324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D84132B-14F2-0646-8F85-99B6FCFCE37D}"/>
              </a:ext>
            </a:extLst>
          </p:cNvPr>
          <p:cNvSpPr>
            <a:spLocks noGrp="1"/>
          </p:cNvSpPr>
          <p:nvPr>
            <p:ph type="title"/>
          </p:nvPr>
        </p:nvSpPr>
        <p:spPr>
          <a:xfrm>
            <a:off x="938758" y="143912"/>
            <a:ext cx="7633742" cy="1119099"/>
          </a:xfrm>
        </p:spPr>
        <p:txBody>
          <a:bodyPr vert="horz" lIns="91440" tIns="45720" rIns="91440" bIns="45720" rtlCol="0" anchor="ctr">
            <a:normAutofit/>
          </a:bodyPr>
          <a:lstStyle/>
          <a:p>
            <a:pPr defTabSz="914400">
              <a:spcBef>
                <a:spcPct val="0"/>
              </a:spcBef>
            </a:pPr>
            <a:r>
              <a:rPr lang="en-US" sz="5100" spc="200" dirty="0"/>
              <a:t>DESIGN CONSIDERATIONS</a:t>
            </a:r>
          </a:p>
        </p:txBody>
      </p:sp>
      <p:sp>
        <p:nvSpPr>
          <p:cNvPr id="50" name="Freeform 6">
            <a:extLst>
              <a:ext uri="{FF2B5EF4-FFF2-40B4-BE49-F238E27FC236}">
                <a16:creationId xmlns:a16="http://schemas.microsoft.com/office/drawing/2014/main" id="{9BD2ECB5-E1D5-4F95-8DB5-D6B38DEEE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52" name="Rectangle 51">
            <a:extLst>
              <a:ext uri="{FF2B5EF4-FFF2-40B4-BE49-F238E27FC236}">
                <a16:creationId xmlns:a16="http://schemas.microsoft.com/office/drawing/2014/main" id="{1500752C-7683-4E03-95C5-06FCFE0C9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7" name="Text Placeholder 2">
            <a:extLst>
              <a:ext uri="{FF2B5EF4-FFF2-40B4-BE49-F238E27FC236}">
                <a16:creationId xmlns:a16="http://schemas.microsoft.com/office/drawing/2014/main" id="{45F76E5C-6714-412B-941D-6A84FA70C0CC}"/>
              </a:ext>
            </a:extLst>
          </p:cNvPr>
          <p:cNvGraphicFramePr/>
          <p:nvPr>
            <p:extLst>
              <p:ext uri="{D42A27DB-BD31-4B8C-83A1-F6EECF244321}">
                <p14:modId xmlns:p14="http://schemas.microsoft.com/office/powerpoint/2010/main" val="519850879"/>
              </p:ext>
            </p:extLst>
          </p:nvPr>
        </p:nvGraphicFramePr>
        <p:xfrm>
          <a:off x="938212" y="1263010"/>
          <a:ext cx="7634288" cy="37365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47084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291"/>
        <p:cNvGrpSpPr/>
        <p:nvPr/>
      </p:nvGrpSpPr>
      <p:grpSpPr>
        <a:xfrm>
          <a:off x="0" y="0"/>
          <a:ext cx="0" cy="0"/>
          <a:chOff x="0" y="0"/>
          <a:chExt cx="0" cy="0"/>
        </a:xfrm>
      </p:grpSpPr>
      <p:sp>
        <p:nvSpPr>
          <p:cNvPr id="172" name="Freeform 6">
            <a:extLst>
              <a:ext uri="{FF2B5EF4-FFF2-40B4-BE49-F238E27FC236}">
                <a16:creationId xmlns:a16="http://schemas.microsoft.com/office/drawing/2014/main" id="{D2A20146-1681-4107-A396-34B2CAFCD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74" name="Rectangle 173">
            <a:extLst>
              <a:ext uri="{FF2B5EF4-FFF2-40B4-BE49-F238E27FC236}">
                <a16:creationId xmlns:a16="http://schemas.microsoft.com/office/drawing/2014/main" id="{86B2FBA6-3A3D-406F-B641-EFF2855AD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76" name="Rectangle 175">
            <a:extLst>
              <a:ext uri="{FF2B5EF4-FFF2-40B4-BE49-F238E27FC236}">
                <a16:creationId xmlns:a16="http://schemas.microsoft.com/office/drawing/2014/main" id="{287D9197-4A85-4276-8FC4-67873E207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8" name="Freeform 10">
            <a:extLst>
              <a:ext uri="{FF2B5EF4-FFF2-40B4-BE49-F238E27FC236}">
                <a16:creationId xmlns:a16="http://schemas.microsoft.com/office/drawing/2014/main" id="{01B5B487-A1DE-47E1-B06D-F13BBCCA7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5676900" cy="5143500"/>
          </a:xfrm>
          <a:custGeom>
            <a:avLst/>
            <a:gdLst>
              <a:gd name="connsiteX0" fmla="*/ 0 w 7569200"/>
              <a:gd name="connsiteY0" fmla="*/ 0 h 6858000"/>
              <a:gd name="connsiteX1" fmla="*/ 7389812 w 7569200"/>
              <a:gd name="connsiteY1" fmla="*/ 0 h 6858000"/>
              <a:gd name="connsiteX2" fmla="*/ 7394575 w 7569200"/>
              <a:gd name="connsiteY2" fmla="*/ 66675 h 6858000"/>
              <a:gd name="connsiteX3" fmla="*/ 7402512 w 7569200"/>
              <a:gd name="connsiteY3" fmla="*/ 122237 h 6858000"/>
              <a:gd name="connsiteX4" fmla="*/ 7412037 w 7569200"/>
              <a:gd name="connsiteY4" fmla="*/ 174625 h 6858000"/>
              <a:gd name="connsiteX5" fmla="*/ 7427912 w 7569200"/>
              <a:gd name="connsiteY5" fmla="*/ 217487 h 6858000"/>
              <a:gd name="connsiteX6" fmla="*/ 7443787 w 7569200"/>
              <a:gd name="connsiteY6" fmla="*/ 260350 h 6858000"/>
              <a:gd name="connsiteX7" fmla="*/ 7462837 w 7569200"/>
              <a:gd name="connsiteY7" fmla="*/ 296862 h 6858000"/>
              <a:gd name="connsiteX8" fmla="*/ 7481887 w 7569200"/>
              <a:gd name="connsiteY8" fmla="*/ 334962 h 6858000"/>
              <a:gd name="connsiteX9" fmla="*/ 7499350 w 7569200"/>
              <a:gd name="connsiteY9" fmla="*/ 369887 h 6858000"/>
              <a:gd name="connsiteX10" fmla="*/ 7516812 w 7569200"/>
              <a:gd name="connsiteY10" fmla="*/ 409575 h 6858000"/>
              <a:gd name="connsiteX11" fmla="*/ 7532687 w 7569200"/>
              <a:gd name="connsiteY11" fmla="*/ 450850 h 6858000"/>
              <a:gd name="connsiteX12" fmla="*/ 7546975 w 7569200"/>
              <a:gd name="connsiteY12" fmla="*/ 496887 h 6858000"/>
              <a:gd name="connsiteX13" fmla="*/ 7558087 w 7569200"/>
              <a:gd name="connsiteY13" fmla="*/ 546100 h 6858000"/>
              <a:gd name="connsiteX14" fmla="*/ 7566025 w 7569200"/>
              <a:gd name="connsiteY14" fmla="*/ 606425 h 6858000"/>
              <a:gd name="connsiteX15" fmla="*/ 7569200 w 7569200"/>
              <a:gd name="connsiteY15" fmla="*/ 673100 h 6858000"/>
              <a:gd name="connsiteX16" fmla="*/ 7566025 w 7569200"/>
              <a:gd name="connsiteY16" fmla="*/ 744537 h 6858000"/>
              <a:gd name="connsiteX17" fmla="*/ 7558087 w 7569200"/>
              <a:gd name="connsiteY17" fmla="*/ 801687 h 6858000"/>
              <a:gd name="connsiteX18" fmla="*/ 7546975 w 7569200"/>
              <a:gd name="connsiteY18" fmla="*/ 854075 h 6858000"/>
              <a:gd name="connsiteX19" fmla="*/ 7532687 w 7569200"/>
              <a:gd name="connsiteY19" fmla="*/ 901700 h 6858000"/>
              <a:gd name="connsiteX20" fmla="*/ 7516812 w 7569200"/>
              <a:gd name="connsiteY20" fmla="*/ 942975 h 6858000"/>
              <a:gd name="connsiteX21" fmla="*/ 7497762 w 7569200"/>
              <a:gd name="connsiteY21" fmla="*/ 981075 h 6858000"/>
              <a:gd name="connsiteX22" fmla="*/ 7478712 w 7569200"/>
              <a:gd name="connsiteY22" fmla="*/ 1017587 h 6858000"/>
              <a:gd name="connsiteX23" fmla="*/ 7459662 w 7569200"/>
              <a:gd name="connsiteY23" fmla="*/ 1055687 h 6858000"/>
              <a:gd name="connsiteX24" fmla="*/ 7442200 w 7569200"/>
              <a:gd name="connsiteY24" fmla="*/ 1095375 h 6858000"/>
              <a:gd name="connsiteX25" fmla="*/ 7424737 w 7569200"/>
              <a:gd name="connsiteY25" fmla="*/ 1136650 h 6858000"/>
              <a:gd name="connsiteX26" fmla="*/ 7410450 w 7569200"/>
              <a:gd name="connsiteY26" fmla="*/ 1182687 h 6858000"/>
              <a:gd name="connsiteX27" fmla="*/ 7400925 w 7569200"/>
              <a:gd name="connsiteY27" fmla="*/ 1235075 h 6858000"/>
              <a:gd name="connsiteX28" fmla="*/ 7391400 w 7569200"/>
              <a:gd name="connsiteY28" fmla="*/ 1295400 h 6858000"/>
              <a:gd name="connsiteX29" fmla="*/ 7389812 w 7569200"/>
              <a:gd name="connsiteY29" fmla="*/ 1363662 h 6858000"/>
              <a:gd name="connsiteX30" fmla="*/ 7391400 w 7569200"/>
              <a:gd name="connsiteY30" fmla="*/ 1431925 h 6858000"/>
              <a:gd name="connsiteX31" fmla="*/ 7400925 w 7569200"/>
              <a:gd name="connsiteY31" fmla="*/ 1492250 h 6858000"/>
              <a:gd name="connsiteX32" fmla="*/ 7410450 w 7569200"/>
              <a:gd name="connsiteY32" fmla="*/ 1544637 h 6858000"/>
              <a:gd name="connsiteX33" fmla="*/ 7424737 w 7569200"/>
              <a:gd name="connsiteY33" fmla="*/ 1589087 h 6858000"/>
              <a:gd name="connsiteX34" fmla="*/ 7442200 w 7569200"/>
              <a:gd name="connsiteY34" fmla="*/ 1631950 h 6858000"/>
              <a:gd name="connsiteX35" fmla="*/ 7459662 w 7569200"/>
              <a:gd name="connsiteY35" fmla="*/ 1671637 h 6858000"/>
              <a:gd name="connsiteX36" fmla="*/ 7478712 w 7569200"/>
              <a:gd name="connsiteY36" fmla="*/ 1708150 h 6858000"/>
              <a:gd name="connsiteX37" fmla="*/ 7497762 w 7569200"/>
              <a:gd name="connsiteY37" fmla="*/ 1743075 h 6858000"/>
              <a:gd name="connsiteX38" fmla="*/ 7516812 w 7569200"/>
              <a:gd name="connsiteY38" fmla="*/ 1782762 h 6858000"/>
              <a:gd name="connsiteX39" fmla="*/ 7532687 w 7569200"/>
              <a:gd name="connsiteY39" fmla="*/ 1824037 h 6858000"/>
              <a:gd name="connsiteX40" fmla="*/ 7546975 w 7569200"/>
              <a:gd name="connsiteY40" fmla="*/ 1870075 h 6858000"/>
              <a:gd name="connsiteX41" fmla="*/ 7558087 w 7569200"/>
              <a:gd name="connsiteY41" fmla="*/ 1922462 h 6858000"/>
              <a:gd name="connsiteX42" fmla="*/ 7566025 w 7569200"/>
              <a:gd name="connsiteY42" fmla="*/ 1982787 h 6858000"/>
              <a:gd name="connsiteX43" fmla="*/ 7569200 w 7569200"/>
              <a:gd name="connsiteY43" fmla="*/ 2051050 h 6858000"/>
              <a:gd name="connsiteX44" fmla="*/ 7566025 w 7569200"/>
              <a:gd name="connsiteY44" fmla="*/ 2119312 h 6858000"/>
              <a:gd name="connsiteX45" fmla="*/ 7558087 w 7569200"/>
              <a:gd name="connsiteY45" fmla="*/ 2179637 h 6858000"/>
              <a:gd name="connsiteX46" fmla="*/ 7546975 w 7569200"/>
              <a:gd name="connsiteY46" fmla="*/ 2232025 h 6858000"/>
              <a:gd name="connsiteX47" fmla="*/ 7532687 w 7569200"/>
              <a:gd name="connsiteY47" fmla="*/ 2278062 h 6858000"/>
              <a:gd name="connsiteX48" fmla="*/ 7516812 w 7569200"/>
              <a:gd name="connsiteY48" fmla="*/ 2319337 h 6858000"/>
              <a:gd name="connsiteX49" fmla="*/ 7497762 w 7569200"/>
              <a:gd name="connsiteY49" fmla="*/ 2359025 h 6858000"/>
              <a:gd name="connsiteX50" fmla="*/ 7478712 w 7569200"/>
              <a:gd name="connsiteY50" fmla="*/ 2395537 h 6858000"/>
              <a:gd name="connsiteX51" fmla="*/ 7459662 w 7569200"/>
              <a:gd name="connsiteY51" fmla="*/ 2433637 h 6858000"/>
              <a:gd name="connsiteX52" fmla="*/ 7442200 w 7569200"/>
              <a:gd name="connsiteY52" fmla="*/ 2471737 h 6858000"/>
              <a:gd name="connsiteX53" fmla="*/ 7424737 w 7569200"/>
              <a:gd name="connsiteY53" fmla="*/ 2513012 h 6858000"/>
              <a:gd name="connsiteX54" fmla="*/ 7410450 w 7569200"/>
              <a:gd name="connsiteY54" fmla="*/ 2560637 h 6858000"/>
              <a:gd name="connsiteX55" fmla="*/ 7400925 w 7569200"/>
              <a:gd name="connsiteY55" fmla="*/ 2613025 h 6858000"/>
              <a:gd name="connsiteX56" fmla="*/ 7391400 w 7569200"/>
              <a:gd name="connsiteY56" fmla="*/ 2671762 h 6858000"/>
              <a:gd name="connsiteX57" fmla="*/ 7389812 w 7569200"/>
              <a:gd name="connsiteY57" fmla="*/ 2741612 h 6858000"/>
              <a:gd name="connsiteX58" fmla="*/ 7391400 w 7569200"/>
              <a:gd name="connsiteY58" fmla="*/ 2809875 h 6858000"/>
              <a:gd name="connsiteX59" fmla="*/ 7400925 w 7569200"/>
              <a:gd name="connsiteY59" fmla="*/ 2868612 h 6858000"/>
              <a:gd name="connsiteX60" fmla="*/ 7410450 w 7569200"/>
              <a:gd name="connsiteY60" fmla="*/ 2922587 h 6858000"/>
              <a:gd name="connsiteX61" fmla="*/ 7424737 w 7569200"/>
              <a:gd name="connsiteY61" fmla="*/ 2967037 h 6858000"/>
              <a:gd name="connsiteX62" fmla="*/ 7442200 w 7569200"/>
              <a:gd name="connsiteY62" fmla="*/ 3009900 h 6858000"/>
              <a:gd name="connsiteX63" fmla="*/ 7459662 w 7569200"/>
              <a:gd name="connsiteY63" fmla="*/ 3046412 h 6858000"/>
              <a:gd name="connsiteX64" fmla="*/ 7478712 w 7569200"/>
              <a:gd name="connsiteY64" fmla="*/ 3084512 h 6858000"/>
              <a:gd name="connsiteX65" fmla="*/ 7497762 w 7569200"/>
              <a:gd name="connsiteY65" fmla="*/ 3121025 h 6858000"/>
              <a:gd name="connsiteX66" fmla="*/ 7516812 w 7569200"/>
              <a:gd name="connsiteY66" fmla="*/ 3160712 h 6858000"/>
              <a:gd name="connsiteX67" fmla="*/ 7532687 w 7569200"/>
              <a:gd name="connsiteY67" fmla="*/ 3201987 h 6858000"/>
              <a:gd name="connsiteX68" fmla="*/ 7546975 w 7569200"/>
              <a:gd name="connsiteY68" fmla="*/ 3248025 h 6858000"/>
              <a:gd name="connsiteX69" fmla="*/ 7558087 w 7569200"/>
              <a:gd name="connsiteY69" fmla="*/ 3300412 h 6858000"/>
              <a:gd name="connsiteX70" fmla="*/ 7566025 w 7569200"/>
              <a:gd name="connsiteY70" fmla="*/ 3360737 h 6858000"/>
              <a:gd name="connsiteX71" fmla="*/ 7569200 w 7569200"/>
              <a:gd name="connsiteY71" fmla="*/ 3427412 h 6858000"/>
              <a:gd name="connsiteX72" fmla="*/ 7566025 w 7569200"/>
              <a:gd name="connsiteY72" fmla="*/ 3497262 h 6858000"/>
              <a:gd name="connsiteX73" fmla="*/ 7558087 w 7569200"/>
              <a:gd name="connsiteY73" fmla="*/ 3557587 h 6858000"/>
              <a:gd name="connsiteX74" fmla="*/ 7546975 w 7569200"/>
              <a:gd name="connsiteY74" fmla="*/ 3609975 h 6858000"/>
              <a:gd name="connsiteX75" fmla="*/ 7532687 w 7569200"/>
              <a:gd name="connsiteY75" fmla="*/ 3656012 h 6858000"/>
              <a:gd name="connsiteX76" fmla="*/ 7516812 w 7569200"/>
              <a:gd name="connsiteY76" fmla="*/ 3697287 h 6858000"/>
              <a:gd name="connsiteX77" fmla="*/ 7497762 w 7569200"/>
              <a:gd name="connsiteY77" fmla="*/ 3736975 h 6858000"/>
              <a:gd name="connsiteX78" fmla="*/ 7459662 w 7569200"/>
              <a:gd name="connsiteY78" fmla="*/ 3811587 h 6858000"/>
              <a:gd name="connsiteX79" fmla="*/ 7442200 w 7569200"/>
              <a:gd name="connsiteY79" fmla="*/ 3848100 h 6858000"/>
              <a:gd name="connsiteX80" fmla="*/ 7424737 w 7569200"/>
              <a:gd name="connsiteY80" fmla="*/ 3890962 h 6858000"/>
              <a:gd name="connsiteX81" fmla="*/ 7410450 w 7569200"/>
              <a:gd name="connsiteY81" fmla="*/ 3935412 h 6858000"/>
              <a:gd name="connsiteX82" fmla="*/ 7400925 w 7569200"/>
              <a:gd name="connsiteY82" fmla="*/ 3987800 h 6858000"/>
              <a:gd name="connsiteX83" fmla="*/ 7391400 w 7569200"/>
              <a:gd name="connsiteY83" fmla="*/ 4048125 h 6858000"/>
              <a:gd name="connsiteX84" fmla="*/ 7389812 w 7569200"/>
              <a:gd name="connsiteY84" fmla="*/ 4116387 h 6858000"/>
              <a:gd name="connsiteX85" fmla="*/ 7391400 w 7569200"/>
              <a:gd name="connsiteY85" fmla="*/ 4186237 h 6858000"/>
              <a:gd name="connsiteX86" fmla="*/ 7400925 w 7569200"/>
              <a:gd name="connsiteY86" fmla="*/ 4244975 h 6858000"/>
              <a:gd name="connsiteX87" fmla="*/ 7410450 w 7569200"/>
              <a:gd name="connsiteY87" fmla="*/ 4297362 h 6858000"/>
              <a:gd name="connsiteX88" fmla="*/ 7424737 w 7569200"/>
              <a:gd name="connsiteY88" fmla="*/ 4343400 h 6858000"/>
              <a:gd name="connsiteX89" fmla="*/ 7442200 w 7569200"/>
              <a:gd name="connsiteY89" fmla="*/ 4386262 h 6858000"/>
              <a:gd name="connsiteX90" fmla="*/ 7459662 w 7569200"/>
              <a:gd name="connsiteY90" fmla="*/ 4424362 h 6858000"/>
              <a:gd name="connsiteX91" fmla="*/ 7497762 w 7569200"/>
              <a:gd name="connsiteY91" fmla="*/ 4498975 h 6858000"/>
              <a:gd name="connsiteX92" fmla="*/ 7516812 w 7569200"/>
              <a:gd name="connsiteY92" fmla="*/ 4537075 h 6858000"/>
              <a:gd name="connsiteX93" fmla="*/ 7532687 w 7569200"/>
              <a:gd name="connsiteY93" fmla="*/ 4579937 h 6858000"/>
              <a:gd name="connsiteX94" fmla="*/ 7546975 w 7569200"/>
              <a:gd name="connsiteY94" fmla="*/ 4625975 h 6858000"/>
              <a:gd name="connsiteX95" fmla="*/ 7558087 w 7569200"/>
              <a:gd name="connsiteY95" fmla="*/ 4678362 h 6858000"/>
              <a:gd name="connsiteX96" fmla="*/ 7566025 w 7569200"/>
              <a:gd name="connsiteY96" fmla="*/ 4738687 h 6858000"/>
              <a:gd name="connsiteX97" fmla="*/ 7569200 w 7569200"/>
              <a:gd name="connsiteY97" fmla="*/ 4806950 h 6858000"/>
              <a:gd name="connsiteX98" fmla="*/ 7566025 w 7569200"/>
              <a:gd name="connsiteY98" fmla="*/ 4875212 h 6858000"/>
              <a:gd name="connsiteX99" fmla="*/ 7558087 w 7569200"/>
              <a:gd name="connsiteY99" fmla="*/ 4935537 h 6858000"/>
              <a:gd name="connsiteX100" fmla="*/ 7546975 w 7569200"/>
              <a:gd name="connsiteY100" fmla="*/ 4987925 h 6858000"/>
              <a:gd name="connsiteX101" fmla="*/ 7532687 w 7569200"/>
              <a:gd name="connsiteY101" fmla="*/ 5033962 h 6858000"/>
              <a:gd name="connsiteX102" fmla="*/ 7516812 w 7569200"/>
              <a:gd name="connsiteY102" fmla="*/ 5075237 h 6858000"/>
              <a:gd name="connsiteX103" fmla="*/ 7497762 w 7569200"/>
              <a:gd name="connsiteY103" fmla="*/ 5114925 h 6858000"/>
              <a:gd name="connsiteX104" fmla="*/ 7478712 w 7569200"/>
              <a:gd name="connsiteY104" fmla="*/ 5149850 h 6858000"/>
              <a:gd name="connsiteX105" fmla="*/ 7459662 w 7569200"/>
              <a:gd name="connsiteY105" fmla="*/ 5186362 h 6858000"/>
              <a:gd name="connsiteX106" fmla="*/ 7442200 w 7569200"/>
              <a:gd name="connsiteY106" fmla="*/ 5226050 h 6858000"/>
              <a:gd name="connsiteX107" fmla="*/ 7424737 w 7569200"/>
              <a:gd name="connsiteY107" fmla="*/ 5268912 h 6858000"/>
              <a:gd name="connsiteX108" fmla="*/ 7410450 w 7569200"/>
              <a:gd name="connsiteY108" fmla="*/ 5313362 h 6858000"/>
              <a:gd name="connsiteX109" fmla="*/ 7400925 w 7569200"/>
              <a:gd name="connsiteY109" fmla="*/ 5365750 h 6858000"/>
              <a:gd name="connsiteX110" fmla="*/ 7391400 w 7569200"/>
              <a:gd name="connsiteY110" fmla="*/ 5426075 h 6858000"/>
              <a:gd name="connsiteX111" fmla="*/ 7389812 w 7569200"/>
              <a:gd name="connsiteY111" fmla="*/ 5494337 h 6858000"/>
              <a:gd name="connsiteX112" fmla="*/ 7391400 w 7569200"/>
              <a:gd name="connsiteY112" fmla="*/ 5562600 h 6858000"/>
              <a:gd name="connsiteX113" fmla="*/ 7400925 w 7569200"/>
              <a:gd name="connsiteY113" fmla="*/ 5622925 h 6858000"/>
              <a:gd name="connsiteX114" fmla="*/ 7410450 w 7569200"/>
              <a:gd name="connsiteY114" fmla="*/ 5675312 h 6858000"/>
              <a:gd name="connsiteX115" fmla="*/ 7424737 w 7569200"/>
              <a:gd name="connsiteY115" fmla="*/ 5721350 h 6858000"/>
              <a:gd name="connsiteX116" fmla="*/ 7442200 w 7569200"/>
              <a:gd name="connsiteY116" fmla="*/ 5762625 h 6858000"/>
              <a:gd name="connsiteX117" fmla="*/ 7459662 w 7569200"/>
              <a:gd name="connsiteY117" fmla="*/ 5802312 h 6858000"/>
              <a:gd name="connsiteX118" fmla="*/ 7478712 w 7569200"/>
              <a:gd name="connsiteY118" fmla="*/ 5840412 h 6858000"/>
              <a:gd name="connsiteX119" fmla="*/ 7497762 w 7569200"/>
              <a:gd name="connsiteY119" fmla="*/ 5876925 h 6858000"/>
              <a:gd name="connsiteX120" fmla="*/ 7516812 w 7569200"/>
              <a:gd name="connsiteY120" fmla="*/ 5915025 h 6858000"/>
              <a:gd name="connsiteX121" fmla="*/ 7532687 w 7569200"/>
              <a:gd name="connsiteY121" fmla="*/ 5956300 h 6858000"/>
              <a:gd name="connsiteX122" fmla="*/ 7546975 w 7569200"/>
              <a:gd name="connsiteY122" fmla="*/ 6003925 h 6858000"/>
              <a:gd name="connsiteX123" fmla="*/ 7558087 w 7569200"/>
              <a:gd name="connsiteY123" fmla="*/ 6056312 h 6858000"/>
              <a:gd name="connsiteX124" fmla="*/ 7566025 w 7569200"/>
              <a:gd name="connsiteY124" fmla="*/ 6113462 h 6858000"/>
              <a:gd name="connsiteX125" fmla="*/ 7569200 w 7569200"/>
              <a:gd name="connsiteY125" fmla="*/ 6183312 h 6858000"/>
              <a:gd name="connsiteX126" fmla="*/ 7566025 w 7569200"/>
              <a:gd name="connsiteY126" fmla="*/ 6251575 h 6858000"/>
              <a:gd name="connsiteX127" fmla="*/ 7558087 w 7569200"/>
              <a:gd name="connsiteY127" fmla="*/ 6311900 h 6858000"/>
              <a:gd name="connsiteX128" fmla="*/ 7546975 w 7569200"/>
              <a:gd name="connsiteY128" fmla="*/ 6361112 h 6858000"/>
              <a:gd name="connsiteX129" fmla="*/ 7532687 w 7569200"/>
              <a:gd name="connsiteY129" fmla="*/ 6407150 h 6858000"/>
              <a:gd name="connsiteX130" fmla="*/ 7516812 w 7569200"/>
              <a:gd name="connsiteY130" fmla="*/ 6448425 h 6858000"/>
              <a:gd name="connsiteX131" fmla="*/ 7499350 w 7569200"/>
              <a:gd name="connsiteY131" fmla="*/ 6488112 h 6858000"/>
              <a:gd name="connsiteX132" fmla="*/ 7481887 w 7569200"/>
              <a:gd name="connsiteY132" fmla="*/ 6523037 h 6858000"/>
              <a:gd name="connsiteX133" fmla="*/ 7462837 w 7569200"/>
              <a:gd name="connsiteY133" fmla="*/ 6561137 h 6858000"/>
              <a:gd name="connsiteX134" fmla="*/ 7443787 w 7569200"/>
              <a:gd name="connsiteY134" fmla="*/ 6597650 h 6858000"/>
              <a:gd name="connsiteX135" fmla="*/ 7427912 w 7569200"/>
              <a:gd name="connsiteY135" fmla="*/ 6640512 h 6858000"/>
              <a:gd name="connsiteX136" fmla="*/ 7412037 w 7569200"/>
              <a:gd name="connsiteY136" fmla="*/ 6683375 h 6858000"/>
              <a:gd name="connsiteX137" fmla="*/ 7402512 w 7569200"/>
              <a:gd name="connsiteY137" fmla="*/ 6735762 h 6858000"/>
              <a:gd name="connsiteX138" fmla="*/ 7394575 w 7569200"/>
              <a:gd name="connsiteY138" fmla="*/ 6791325 h 6858000"/>
              <a:gd name="connsiteX139" fmla="*/ 7389812 w 7569200"/>
              <a:gd name="connsiteY139" fmla="*/ 6858000 h 6858000"/>
              <a:gd name="connsiteX140" fmla="*/ 0 w 7569200"/>
              <a:gd name="connsiteY140" fmla="*/ 6858000 h 6858000"/>
              <a:gd name="connsiteX141" fmla="*/ 0 w 7569200"/>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569200" h="6858000">
                <a:moveTo>
                  <a:pt x="0" y="0"/>
                </a:moveTo>
                <a:lnTo>
                  <a:pt x="7389812" y="0"/>
                </a:lnTo>
                <a:lnTo>
                  <a:pt x="7394575" y="66675"/>
                </a:lnTo>
                <a:lnTo>
                  <a:pt x="7402512" y="122237"/>
                </a:lnTo>
                <a:lnTo>
                  <a:pt x="7412037" y="174625"/>
                </a:lnTo>
                <a:lnTo>
                  <a:pt x="7427912" y="217487"/>
                </a:lnTo>
                <a:lnTo>
                  <a:pt x="7443787" y="260350"/>
                </a:lnTo>
                <a:lnTo>
                  <a:pt x="7462837" y="296862"/>
                </a:lnTo>
                <a:lnTo>
                  <a:pt x="7481887" y="334962"/>
                </a:lnTo>
                <a:lnTo>
                  <a:pt x="7499350" y="369887"/>
                </a:lnTo>
                <a:lnTo>
                  <a:pt x="7516812" y="409575"/>
                </a:lnTo>
                <a:lnTo>
                  <a:pt x="7532687" y="450850"/>
                </a:lnTo>
                <a:lnTo>
                  <a:pt x="7546975" y="496887"/>
                </a:lnTo>
                <a:lnTo>
                  <a:pt x="7558087" y="546100"/>
                </a:lnTo>
                <a:lnTo>
                  <a:pt x="7566025" y="606425"/>
                </a:lnTo>
                <a:lnTo>
                  <a:pt x="7569200" y="673100"/>
                </a:lnTo>
                <a:lnTo>
                  <a:pt x="7566025" y="744537"/>
                </a:lnTo>
                <a:lnTo>
                  <a:pt x="7558087" y="801687"/>
                </a:lnTo>
                <a:lnTo>
                  <a:pt x="7546975" y="854075"/>
                </a:lnTo>
                <a:lnTo>
                  <a:pt x="7532687" y="901700"/>
                </a:lnTo>
                <a:lnTo>
                  <a:pt x="7516812" y="942975"/>
                </a:lnTo>
                <a:lnTo>
                  <a:pt x="7497762" y="981075"/>
                </a:lnTo>
                <a:lnTo>
                  <a:pt x="7478712" y="1017587"/>
                </a:lnTo>
                <a:lnTo>
                  <a:pt x="7459662" y="1055687"/>
                </a:lnTo>
                <a:lnTo>
                  <a:pt x="7442200" y="1095375"/>
                </a:lnTo>
                <a:lnTo>
                  <a:pt x="7424737" y="1136650"/>
                </a:lnTo>
                <a:lnTo>
                  <a:pt x="7410450" y="1182687"/>
                </a:lnTo>
                <a:lnTo>
                  <a:pt x="7400925" y="1235075"/>
                </a:lnTo>
                <a:lnTo>
                  <a:pt x="7391400" y="1295400"/>
                </a:lnTo>
                <a:lnTo>
                  <a:pt x="7389812" y="1363662"/>
                </a:lnTo>
                <a:lnTo>
                  <a:pt x="7391400" y="1431925"/>
                </a:lnTo>
                <a:lnTo>
                  <a:pt x="7400925" y="1492250"/>
                </a:lnTo>
                <a:lnTo>
                  <a:pt x="7410450" y="1544637"/>
                </a:lnTo>
                <a:lnTo>
                  <a:pt x="7424737" y="1589087"/>
                </a:lnTo>
                <a:lnTo>
                  <a:pt x="7442200" y="1631950"/>
                </a:lnTo>
                <a:lnTo>
                  <a:pt x="7459662" y="1671637"/>
                </a:lnTo>
                <a:lnTo>
                  <a:pt x="7478712" y="1708150"/>
                </a:lnTo>
                <a:lnTo>
                  <a:pt x="7497762" y="1743075"/>
                </a:lnTo>
                <a:lnTo>
                  <a:pt x="7516812" y="1782762"/>
                </a:lnTo>
                <a:lnTo>
                  <a:pt x="7532687" y="1824037"/>
                </a:lnTo>
                <a:lnTo>
                  <a:pt x="7546975" y="1870075"/>
                </a:lnTo>
                <a:lnTo>
                  <a:pt x="7558087" y="1922462"/>
                </a:lnTo>
                <a:lnTo>
                  <a:pt x="7566025" y="1982787"/>
                </a:lnTo>
                <a:lnTo>
                  <a:pt x="7569200" y="2051050"/>
                </a:lnTo>
                <a:lnTo>
                  <a:pt x="7566025" y="2119312"/>
                </a:lnTo>
                <a:lnTo>
                  <a:pt x="7558087" y="2179637"/>
                </a:lnTo>
                <a:lnTo>
                  <a:pt x="7546975" y="2232025"/>
                </a:lnTo>
                <a:lnTo>
                  <a:pt x="7532687" y="2278062"/>
                </a:lnTo>
                <a:lnTo>
                  <a:pt x="7516812" y="2319337"/>
                </a:lnTo>
                <a:lnTo>
                  <a:pt x="7497762" y="2359025"/>
                </a:lnTo>
                <a:lnTo>
                  <a:pt x="7478712" y="2395537"/>
                </a:lnTo>
                <a:lnTo>
                  <a:pt x="7459662" y="2433637"/>
                </a:lnTo>
                <a:lnTo>
                  <a:pt x="7442200" y="2471737"/>
                </a:lnTo>
                <a:lnTo>
                  <a:pt x="7424737" y="2513012"/>
                </a:lnTo>
                <a:lnTo>
                  <a:pt x="7410450" y="2560637"/>
                </a:lnTo>
                <a:lnTo>
                  <a:pt x="7400925" y="2613025"/>
                </a:lnTo>
                <a:lnTo>
                  <a:pt x="7391400" y="2671762"/>
                </a:lnTo>
                <a:lnTo>
                  <a:pt x="7389812" y="2741612"/>
                </a:lnTo>
                <a:lnTo>
                  <a:pt x="7391400" y="2809875"/>
                </a:lnTo>
                <a:lnTo>
                  <a:pt x="7400925" y="2868612"/>
                </a:lnTo>
                <a:lnTo>
                  <a:pt x="7410450" y="2922587"/>
                </a:lnTo>
                <a:lnTo>
                  <a:pt x="7424737" y="2967037"/>
                </a:lnTo>
                <a:lnTo>
                  <a:pt x="7442200" y="3009900"/>
                </a:lnTo>
                <a:lnTo>
                  <a:pt x="7459662" y="3046412"/>
                </a:lnTo>
                <a:lnTo>
                  <a:pt x="7478712" y="3084512"/>
                </a:lnTo>
                <a:lnTo>
                  <a:pt x="7497762" y="3121025"/>
                </a:lnTo>
                <a:lnTo>
                  <a:pt x="7516812" y="3160712"/>
                </a:lnTo>
                <a:lnTo>
                  <a:pt x="7532687" y="3201987"/>
                </a:lnTo>
                <a:lnTo>
                  <a:pt x="7546975" y="3248025"/>
                </a:lnTo>
                <a:lnTo>
                  <a:pt x="7558087" y="3300412"/>
                </a:lnTo>
                <a:lnTo>
                  <a:pt x="7566025" y="3360737"/>
                </a:lnTo>
                <a:lnTo>
                  <a:pt x="7569200" y="3427412"/>
                </a:lnTo>
                <a:lnTo>
                  <a:pt x="7566025" y="3497262"/>
                </a:lnTo>
                <a:lnTo>
                  <a:pt x="7558087" y="3557587"/>
                </a:lnTo>
                <a:lnTo>
                  <a:pt x="7546975" y="3609975"/>
                </a:lnTo>
                <a:lnTo>
                  <a:pt x="7532687" y="3656012"/>
                </a:lnTo>
                <a:lnTo>
                  <a:pt x="7516812" y="3697287"/>
                </a:lnTo>
                <a:lnTo>
                  <a:pt x="7497762" y="3736975"/>
                </a:lnTo>
                <a:lnTo>
                  <a:pt x="7459662" y="3811587"/>
                </a:lnTo>
                <a:lnTo>
                  <a:pt x="7442200" y="3848100"/>
                </a:lnTo>
                <a:lnTo>
                  <a:pt x="7424737" y="3890962"/>
                </a:lnTo>
                <a:lnTo>
                  <a:pt x="7410450" y="3935412"/>
                </a:lnTo>
                <a:lnTo>
                  <a:pt x="7400925" y="3987800"/>
                </a:lnTo>
                <a:lnTo>
                  <a:pt x="7391400" y="4048125"/>
                </a:lnTo>
                <a:lnTo>
                  <a:pt x="7389812" y="4116387"/>
                </a:lnTo>
                <a:lnTo>
                  <a:pt x="7391400" y="4186237"/>
                </a:lnTo>
                <a:lnTo>
                  <a:pt x="7400925" y="4244975"/>
                </a:lnTo>
                <a:lnTo>
                  <a:pt x="7410450" y="4297362"/>
                </a:lnTo>
                <a:lnTo>
                  <a:pt x="7424737" y="4343400"/>
                </a:lnTo>
                <a:lnTo>
                  <a:pt x="7442200" y="4386262"/>
                </a:lnTo>
                <a:lnTo>
                  <a:pt x="7459662" y="4424362"/>
                </a:lnTo>
                <a:lnTo>
                  <a:pt x="7497762" y="4498975"/>
                </a:lnTo>
                <a:lnTo>
                  <a:pt x="7516812" y="4537075"/>
                </a:lnTo>
                <a:lnTo>
                  <a:pt x="7532687" y="4579937"/>
                </a:lnTo>
                <a:lnTo>
                  <a:pt x="7546975" y="4625975"/>
                </a:lnTo>
                <a:lnTo>
                  <a:pt x="7558087" y="4678362"/>
                </a:lnTo>
                <a:lnTo>
                  <a:pt x="7566025" y="4738687"/>
                </a:lnTo>
                <a:lnTo>
                  <a:pt x="7569200" y="4806950"/>
                </a:lnTo>
                <a:lnTo>
                  <a:pt x="7566025" y="4875212"/>
                </a:lnTo>
                <a:lnTo>
                  <a:pt x="7558087" y="4935537"/>
                </a:lnTo>
                <a:lnTo>
                  <a:pt x="7546975" y="4987925"/>
                </a:lnTo>
                <a:lnTo>
                  <a:pt x="7532687" y="5033962"/>
                </a:lnTo>
                <a:lnTo>
                  <a:pt x="7516812" y="5075237"/>
                </a:lnTo>
                <a:lnTo>
                  <a:pt x="7497762" y="5114925"/>
                </a:lnTo>
                <a:lnTo>
                  <a:pt x="7478712" y="5149850"/>
                </a:lnTo>
                <a:lnTo>
                  <a:pt x="7459662" y="5186362"/>
                </a:lnTo>
                <a:lnTo>
                  <a:pt x="7442200" y="5226050"/>
                </a:lnTo>
                <a:lnTo>
                  <a:pt x="7424737" y="5268912"/>
                </a:lnTo>
                <a:lnTo>
                  <a:pt x="7410450" y="5313362"/>
                </a:lnTo>
                <a:lnTo>
                  <a:pt x="7400925" y="5365750"/>
                </a:lnTo>
                <a:lnTo>
                  <a:pt x="7391400" y="5426075"/>
                </a:lnTo>
                <a:lnTo>
                  <a:pt x="7389812" y="5494337"/>
                </a:lnTo>
                <a:lnTo>
                  <a:pt x="7391400" y="5562600"/>
                </a:lnTo>
                <a:lnTo>
                  <a:pt x="7400925" y="5622925"/>
                </a:lnTo>
                <a:lnTo>
                  <a:pt x="7410450" y="5675312"/>
                </a:lnTo>
                <a:lnTo>
                  <a:pt x="7424737" y="5721350"/>
                </a:lnTo>
                <a:lnTo>
                  <a:pt x="7442200" y="5762625"/>
                </a:lnTo>
                <a:lnTo>
                  <a:pt x="7459662" y="5802312"/>
                </a:lnTo>
                <a:lnTo>
                  <a:pt x="7478712" y="5840412"/>
                </a:lnTo>
                <a:lnTo>
                  <a:pt x="7497762" y="5876925"/>
                </a:lnTo>
                <a:lnTo>
                  <a:pt x="7516812" y="5915025"/>
                </a:lnTo>
                <a:lnTo>
                  <a:pt x="7532687" y="5956300"/>
                </a:lnTo>
                <a:lnTo>
                  <a:pt x="7546975" y="6003925"/>
                </a:lnTo>
                <a:lnTo>
                  <a:pt x="7558087" y="6056312"/>
                </a:lnTo>
                <a:lnTo>
                  <a:pt x="7566025" y="6113462"/>
                </a:lnTo>
                <a:lnTo>
                  <a:pt x="7569200" y="6183312"/>
                </a:lnTo>
                <a:lnTo>
                  <a:pt x="7566025" y="6251575"/>
                </a:lnTo>
                <a:lnTo>
                  <a:pt x="7558087" y="6311900"/>
                </a:lnTo>
                <a:lnTo>
                  <a:pt x="7546975" y="6361112"/>
                </a:lnTo>
                <a:lnTo>
                  <a:pt x="7532687" y="6407150"/>
                </a:lnTo>
                <a:lnTo>
                  <a:pt x="7516812" y="6448425"/>
                </a:lnTo>
                <a:lnTo>
                  <a:pt x="7499350" y="6488112"/>
                </a:lnTo>
                <a:lnTo>
                  <a:pt x="7481887" y="6523037"/>
                </a:lnTo>
                <a:lnTo>
                  <a:pt x="7462837" y="6561137"/>
                </a:lnTo>
                <a:lnTo>
                  <a:pt x="7443787" y="6597650"/>
                </a:lnTo>
                <a:lnTo>
                  <a:pt x="7427912" y="6640512"/>
                </a:lnTo>
                <a:lnTo>
                  <a:pt x="7412037" y="6683375"/>
                </a:lnTo>
                <a:lnTo>
                  <a:pt x="7402512" y="6735762"/>
                </a:lnTo>
                <a:lnTo>
                  <a:pt x="7394575" y="6791325"/>
                </a:lnTo>
                <a:lnTo>
                  <a:pt x="7389812" y="6858000"/>
                </a:lnTo>
                <a:lnTo>
                  <a:pt x="0" y="6858000"/>
                </a:lnTo>
                <a:lnTo>
                  <a:pt x="0" y="0"/>
                </a:lnTo>
                <a:close/>
              </a:path>
            </a:pathLst>
          </a:custGeom>
          <a:solidFill>
            <a:schemeClr val="bg2">
              <a:lumMod val="90000"/>
            </a:schemeClr>
          </a:solidFill>
          <a:ln w="0">
            <a:noFill/>
            <a:prstDash val="solid"/>
            <a:round/>
            <a:headEnd/>
            <a:tailEnd/>
          </a:ln>
        </p:spPr>
      </p:sp>
      <p:sp>
        <p:nvSpPr>
          <p:cNvPr id="292" name="Google Shape;292;p35"/>
          <p:cNvSpPr txBox="1">
            <a:spLocks noGrp="1"/>
          </p:cNvSpPr>
          <p:nvPr>
            <p:ph type="title"/>
          </p:nvPr>
        </p:nvSpPr>
        <p:spPr>
          <a:xfrm>
            <a:off x="300663" y="172363"/>
            <a:ext cx="5174307" cy="1228852"/>
          </a:xfrm>
          <a:prstGeom prst="rect">
            <a:avLst/>
          </a:prstGeom>
        </p:spPr>
        <p:txBody>
          <a:bodyPr spcFirstLastPara="1" vert="horz" lIns="91440" tIns="45720" rIns="91440" bIns="45720" rtlCol="0" anchor="t" anchorCtr="0">
            <a:normAutofit/>
          </a:bodyPr>
          <a:lstStyle/>
          <a:p>
            <a:pPr defTabSz="914400">
              <a:spcBef>
                <a:spcPct val="0"/>
              </a:spcBef>
            </a:pPr>
            <a:r>
              <a:rPr lang="en-US" sz="3600" spc="200" dirty="0"/>
              <a:t>NoSQL Considerations</a:t>
            </a:r>
            <a:br>
              <a:rPr lang="en-US" sz="3600" spc="200" dirty="0"/>
            </a:br>
            <a:r>
              <a:rPr lang="en-US" sz="3600" spc="200" dirty="0"/>
              <a:t>-</a:t>
            </a:r>
            <a:r>
              <a:rPr lang="en-US" sz="3600" spc="200" dirty="0">
                <a:latin typeface="Impact" panose="020B0806030902050204" pitchFamily="34" charset="0"/>
              </a:rPr>
              <a:t>MONGODB, NEO4J</a:t>
            </a:r>
          </a:p>
        </p:txBody>
      </p:sp>
      <p:sp>
        <p:nvSpPr>
          <p:cNvPr id="180" name="Rectangle 179">
            <a:extLst>
              <a:ext uri="{FF2B5EF4-FFF2-40B4-BE49-F238E27FC236}">
                <a16:creationId xmlns:a16="http://schemas.microsoft.com/office/drawing/2014/main" id="{2E45AF6B-4F42-45F1-A22C-AF0FCA898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3" name="Google Shape;293;p35"/>
          <p:cNvSpPr txBox="1">
            <a:spLocks noGrp="1"/>
          </p:cNvSpPr>
          <p:nvPr>
            <p:ph type="body" idx="1"/>
          </p:nvPr>
        </p:nvSpPr>
        <p:spPr>
          <a:xfrm>
            <a:off x="320531" y="1191063"/>
            <a:ext cx="4946902" cy="3352507"/>
          </a:xfrm>
          <a:prstGeom prst="rect">
            <a:avLst/>
          </a:prstGeom>
        </p:spPr>
        <p:txBody>
          <a:bodyPr spcFirstLastPara="1" vert="horz" lIns="91440" tIns="45720" rIns="91440" bIns="45720" rtlCol="0" anchorCtr="0">
            <a:normAutofit/>
          </a:bodyPr>
          <a:lstStyle/>
          <a:p>
            <a:pPr marL="114300" indent="-228600" defTabSz="914400">
              <a:lnSpc>
                <a:spcPct val="100000"/>
              </a:lnSpc>
              <a:spcBef>
                <a:spcPts val="700"/>
              </a:spcBef>
              <a:buNone/>
            </a:pPr>
            <a:r>
              <a:rPr lang="en-US" b="1" u="sng" dirty="0">
                <a:solidFill>
                  <a:srgbClr val="000000"/>
                </a:solidFill>
              </a:rPr>
              <a:t>MongoDB</a:t>
            </a:r>
          </a:p>
          <a:p>
            <a:pPr marL="171450" indent="-285750" defTabSz="914400">
              <a:lnSpc>
                <a:spcPct val="100000"/>
              </a:lnSpc>
              <a:spcBef>
                <a:spcPts val="700"/>
              </a:spcBef>
              <a:buFontTx/>
              <a:buChar char="-"/>
            </a:pPr>
            <a:r>
              <a:rPr lang="en-US" dirty="0">
                <a:solidFill>
                  <a:srgbClr val="000000"/>
                </a:solidFill>
              </a:rPr>
              <a:t>Creates document based OLTP database with each real-time trip as a transaction </a:t>
            </a:r>
          </a:p>
          <a:p>
            <a:pPr marL="0" indent="0" defTabSz="914400">
              <a:lnSpc>
                <a:spcPct val="100000"/>
              </a:lnSpc>
              <a:spcBef>
                <a:spcPts val="700"/>
              </a:spcBef>
              <a:buNone/>
            </a:pPr>
            <a:r>
              <a:rPr lang="en-US" dirty="0">
                <a:solidFill>
                  <a:srgbClr val="000000"/>
                </a:solidFill>
              </a:rPr>
              <a:t>* JSON file: each object contains measures from fact table and sub-arrays with information from dimension tables</a:t>
            </a:r>
          </a:p>
          <a:p>
            <a:pPr marL="0" indent="0" defTabSz="914400">
              <a:lnSpc>
                <a:spcPct val="100000"/>
              </a:lnSpc>
              <a:spcBef>
                <a:spcPts val="700"/>
              </a:spcBef>
              <a:buNone/>
            </a:pPr>
            <a:r>
              <a:rPr lang="en-US" b="1" u="sng" dirty="0">
                <a:solidFill>
                  <a:srgbClr val="000000"/>
                </a:solidFill>
              </a:rPr>
              <a:t>Neo4j</a:t>
            </a:r>
          </a:p>
          <a:p>
            <a:pPr marL="285750" indent="-285750" defTabSz="914400">
              <a:lnSpc>
                <a:spcPct val="100000"/>
              </a:lnSpc>
              <a:spcBef>
                <a:spcPts val="700"/>
              </a:spcBef>
              <a:buFontTx/>
              <a:buChar char="-"/>
            </a:pPr>
            <a:r>
              <a:rPr lang="en-US" dirty="0">
                <a:solidFill>
                  <a:srgbClr val="000000"/>
                </a:solidFill>
              </a:rPr>
              <a:t>Creates graphic based OLTP with each real-time trip as a transaction</a:t>
            </a:r>
          </a:p>
          <a:p>
            <a:pPr marL="0" indent="0" defTabSz="914400">
              <a:lnSpc>
                <a:spcPct val="100000"/>
              </a:lnSpc>
              <a:spcBef>
                <a:spcPts val="700"/>
              </a:spcBef>
              <a:buNone/>
            </a:pPr>
            <a:r>
              <a:rPr lang="en-US" b="1" u="sng" dirty="0">
                <a:solidFill>
                  <a:srgbClr val="000000"/>
                </a:solidFill>
              </a:rPr>
              <a:t>Advantages </a:t>
            </a:r>
          </a:p>
          <a:p>
            <a:pPr marL="285750" indent="-285750" defTabSz="914400">
              <a:lnSpc>
                <a:spcPct val="100000"/>
              </a:lnSpc>
              <a:spcBef>
                <a:spcPts val="700"/>
              </a:spcBef>
              <a:buFontTx/>
              <a:buChar char="-"/>
            </a:pPr>
            <a:r>
              <a:rPr lang="en-US" dirty="0">
                <a:solidFill>
                  <a:srgbClr val="000000"/>
                </a:solidFill>
              </a:rPr>
              <a:t>Easily store new data (update quarterly)</a:t>
            </a:r>
          </a:p>
          <a:p>
            <a:pPr marL="285750" indent="-285750" defTabSz="914400">
              <a:lnSpc>
                <a:spcPct val="100000"/>
              </a:lnSpc>
              <a:spcBef>
                <a:spcPts val="700"/>
              </a:spcBef>
              <a:buFontTx/>
              <a:buChar char="-"/>
            </a:pPr>
            <a:r>
              <a:rPr lang="en-US" dirty="0">
                <a:solidFill>
                  <a:srgbClr val="000000"/>
                </a:solidFill>
              </a:rPr>
              <a:t>Flexible Schema</a:t>
            </a:r>
          </a:p>
        </p:txBody>
      </p:sp>
      <p:pic>
        <p:nvPicPr>
          <p:cNvPr id="295" name="Google Shape;295;p35"/>
          <p:cNvPicPr preferRelativeResize="0"/>
          <p:nvPr/>
        </p:nvPicPr>
        <p:blipFill>
          <a:blip r:embed="rId3"/>
          <a:stretch>
            <a:fillRect/>
          </a:stretch>
        </p:blipFill>
        <p:spPr>
          <a:xfrm>
            <a:off x="6260305" y="88841"/>
            <a:ext cx="2671097" cy="2304349"/>
          </a:xfrm>
          <a:prstGeom prst="rect">
            <a:avLst/>
          </a:prstGeom>
          <a:noFill/>
        </p:spPr>
      </p:pic>
      <p:pic>
        <p:nvPicPr>
          <p:cNvPr id="2" name="Picture 1">
            <a:extLst>
              <a:ext uri="{FF2B5EF4-FFF2-40B4-BE49-F238E27FC236}">
                <a16:creationId xmlns:a16="http://schemas.microsoft.com/office/drawing/2014/main" id="{322B021D-E9B5-4F3F-B0CA-CF51F99C7B9C}"/>
              </a:ext>
            </a:extLst>
          </p:cNvPr>
          <p:cNvPicPr>
            <a:picLocks noChangeAspect="1"/>
          </p:cNvPicPr>
          <p:nvPr/>
        </p:nvPicPr>
        <p:blipFill>
          <a:blip r:embed="rId4"/>
          <a:stretch>
            <a:fillRect/>
          </a:stretch>
        </p:blipFill>
        <p:spPr>
          <a:xfrm>
            <a:off x="6260306" y="2430241"/>
            <a:ext cx="2671096" cy="2725609"/>
          </a:xfrm>
          <a:prstGeom prst="rect">
            <a:avLst/>
          </a:prstGeom>
        </p:spPr>
      </p:pic>
      <p:sp>
        <p:nvSpPr>
          <p:cNvPr id="4" name="Rectangle 3">
            <a:extLst>
              <a:ext uri="{FF2B5EF4-FFF2-40B4-BE49-F238E27FC236}">
                <a16:creationId xmlns:a16="http://schemas.microsoft.com/office/drawing/2014/main" id="{B0E6C27E-0043-1B4B-805A-8BE9DBCDFAAD}"/>
              </a:ext>
            </a:extLst>
          </p:cNvPr>
          <p:cNvSpPr/>
          <p:nvPr/>
        </p:nvSpPr>
        <p:spPr>
          <a:xfrm>
            <a:off x="300663" y="4408804"/>
            <a:ext cx="5204823" cy="562398"/>
          </a:xfrm>
          <a:prstGeom prst="rect">
            <a:avLst/>
          </a:prstGeom>
        </p:spPr>
        <p:txBody>
          <a:bodyPr wrap="none">
            <a:spAutoFit/>
          </a:bodyPr>
          <a:lstStyle/>
          <a:p>
            <a:pPr marL="114297">
              <a:lnSpc>
                <a:spcPct val="200000"/>
              </a:lnSpc>
              <a:spcAft>
                <a:spcPts val="600"/>
              </a:spcAft>
            </a:pPr>
            <a:r>
              <a:rPr lang="en-US" b="1" dirty="0">
                <a:solidFill>
                  <a:schemeClr val="accent2"/>
                </a:solidFill>
              </a:rPr>
              <a:t>→ In this project, we focus on OLAP database</a:t>
            </a:r>
          </a:p>
        </p:txBody>
      </p:sp>
    </p:spTree>
    <p:extLst>
      <p:ext uri="{BB962C8B-B14F-4D97-AF65-F5344CB8AC3E}">
        <p14:creationId xmlns:p14="http://schemas.microsoft.com/office/powerpoint/2010/main" val="2729252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1DF61F47-37EC-408A-BDC8-E491FB5E5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a:extLst>
              <a:ext uri="{FF2B5EF4-FFF2-40B4-BE49-F238E27FC236}">
                <a16:creationId xmlns:a16="http://schemas.microsoft.com/office/drawing/2014/main" id="{68157995-9098-42A2-8E36-8BA9015D7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4" name="Rectangle 13">
            <a:extLst>
              <a:ext uri="{FF2B5EF4-FFF2-40B4-BE49-F238E27FC236}">
                <a16:creationId xmlns:a16="http://schemas.microsoft.com/office/drawing/2014/main" id="{B680D4D6-B06E-4316-8BBC-7A65A10AC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5A97B8A-2A90-7F4A-AB59-49543EFA5555}"/>
              </a:ext>
            </a:extLst>
          </p:cNvPr>
          <p:cNvSpPr/>
          <p:nvPr/>
        </p:nvSpPr>
        <p:spPr>
          <a:xfrm>
            <a:off x="130634" y="1699355"/>
            <a:ext cx="3118790" cy="2118265"/>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2400" cap="all" spc="200" dirty="0">
                <a:solidFill>
                  <a:schemeClr val="tx2"/>
                </a:solidFill>
                <a:latin typeface="+mj-lt"/>
                <a:ea typeface="+mj-ea"/>
                <a:cs typeface="+mj-cs"/>
              </a:rPr>
              <a:t>Data Quality Dimension</a:t>
            </a:r>
            <a:br>
              <a:rPr lang="en-US" sz="2400" cap="all" spc="200" dirty="0">
                <a:solidFill>
                  <a:schemeClr val="tx2"/>
                </a:solidFill>
                <a:latin typeface="+mj-lt"/>
                <a:ea typeface="+mj-ea"/>
                <a:cs typeface="+mj-cs"/>
              </a:rPr>
            </a:br>
            <a:endParaRPr lang="en-US" sz="2400" cap="all" spc="200" dirty="0">
              <a:solidFill>
                <a:schemeClr val="tx2"/>
              </a:solidFill>
              <a:latin typeface="+mj-lt"/>
              <a:ea typeface="+mj-ea"/>
              <a:cs typeface="+mj-cs"/>
            </a:endParaRPr>
          </a:p>
        </p:txBody>
      </p:sp>
      <p:cxnSp>
        <p:nvCxnSpPr>
          <p:cNvPr id="16" name="Straight Connector 15">
            <a:extLst>
              <a:ext uri="{FF2B5EF4-FFF2-40B4-BE49-F238E27FC236}">
                <a16:creationId xmlns:a16="http://schemas.microsoft.com/office/drawing/2014/main" id="{ED72A37F-0C2F-473C-9D71-B80AEE71BF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7847" y="1471797"/>
            <a:ext cx="0" cy="2199905"/>
          </a:xfrm>
          <a:prstGeom prst="line">
            <a:avLst/>
          </a:prstGeom>
          <a:ln w="22225">
            <a:solidFill>
              <a:schemeClr val="accent1"/>
            </a:solidFill>
            <a:miter lim="800000"/>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E1854189-77EA-2B45-A9EF-493286628C8C}"/>
              </a:ext>
            </a:extLst>
          </p:cNvPr>
          <p:cNvSpPr/>
          <p:nvPr/>
        </p:nvSpPr>
        <p:spPr>
          <a:xfrm>
            <a:off x="3732023" y="279918"/>
            <a:ext cx="5199373" cy="4198775"/>
          </a:xfrm>
          <a:prstGeom prst="rect">
            <a:avLst/>
          </a:prstGeom>
        </p:spPr>
        <p:txBody>
          <a:bodyPr vert="horz" lIns="91440" tIns="45720" rIns="91440" bIns="45720" rtlCol="0" anchor="ctr">
            <a:normAutofit/>
          </a:bodyPr>
          <a:lstStyle/>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Completeness: Missing Values in Weather Dataset treated as zero </a:t>
            </a:r>
          </a:p>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Validity: Data is transformed into fact and dimensions to meet our analytical need</a:t>
            </a:r>
          </a:p>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Uniqueness: No duplicate data</a:t>
            </a:r>
          </a:p>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Consistency: Data format is consistent throughout the database</a:t>
            </a:r>
          </a:p>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Timeliness: The data represent reality in time as data consist all the entries over the period considered</a:t>
            </a:r>
          </a:p>
          <a:p>
            <a:pPr marL="342900" indent="-285750" defTabSz="914400">
              <a:lnSpc>
                <a:spcPct val="110000"/>
              </a:lnSpc>
              <a:spcBef>
                <a:spcPts val="700"/>
              </a:spcBef>
              <a:buClr>
                <a:schemeClr val="tx2"/>
              </a:buClr>
              <a:buFont typeface="Wingdings" pitchFamily="2" charset="2"/>
              <a:buChar char="ü"/>
            </a:pPr>
            <a:r>
              <a:rPr lang="en-US" sz="1600" dirty="0">
                <a:solidFill>
                  <a:schemeClr val="tx1">
                    <a:lumMod val="65000"/>
                    <a:lumOff val="35000"/>
                  </a:schemeClr>
                </a:solidFill>
              </a:rPr>
              <a:t>Accuracy: Data is simply aggregated by summing and averaging over locations and dates, and this transformation can accurately represent reality</a:t>
            </a:r>
          </a:p>
        </p:txBody>
      </p:sp>
      <p:sp>
        <p:nvSpPr>
          <p:cNvPr id="18" name="Rectangle 17">
            <a:extLst>
              <a:ext uri="{FF2B5EF4-FFF2-40B4-BE49-F238E27FC236}">
                <a16:creationId xmlns:a16="http://schemas.microsoft.com/office/drawing/2014/main" id="{64016ABB-4F5D-4BFA-9406-7CD61399B6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0697" y="330200"/>
            <a:ext cx="482600" cy="9143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12126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1DF61F47-37EC-408A-BDC8-E491FB5E5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9">
            <a:extLst>
              <a:ext uri="{FF2B5EF4-FFF2-40B4-BE49-F238E27FC236}">
                <a16:creationId xmlns:a16="http://schemas.microsoft.com/office/drawing/2014/main" id="{68157995-9098-42A2-8E36-8BA9015D7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1">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3">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80257"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38757" y="808783"/>
            <a:ext cx="2399866" cy="3525933"/>
          </a:xfrm>
        </p:spPr>
        <p:txBody>
          <a:bodyPr vert="horz" lIns="91440" tIns="45720" rIns="91440" bIns="45720" rtlCol="0" anchor="ctr">
            <a:normAutofit/>
          </a:bodyPr>
          <a:lstStyle/>
          <a:p>
            <a:pPr defTabSz="914400">
              <a:spcBef>
                <a:spcPct val="0"/>
              </a:spcBef>
            </a:pPr>
            <a:r>
              <a:rPr lang="en-US" sz="2800" dirty="0"/>
              <a:t>Enhanced Entity Relationship</a:t>
            </a:r>
            <a:r>
              <a:rPr lang="zh-CN" altLang="en-US" sz="2700" spc="200" dirty="0"/>
              <a:t> </a:t>
            </a:r>
            <a:r>
              <a:rPr lang="en-US" altLang="zh-CN" sz="2700" spc="200" dirty="0"/>
              <a:t>diagram</a:t>
            </a:r>
            <a:endParaRPr lang="en-US" sz="2700" spc="200" dirty="0"/>
          </a:p>
        </p:txBody>
      </p:sp>
      <p:sp>
        <p:nvSpPr>
          <p:cNvPr id="2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1026" name="Picture 2">
            <a:extLst>
              <a:ext uri="{FF2B5EF4-FFF2-40B4-BE49-F238E27FC236}">
                <a16:creationId xmlns:a16="http://schemas.microsoft.com/office/drawing/2014/main" id="{93D18BED-AE1B-F046-95A6-C875570693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0257" y="-1"/>
            <a:ext cx="6124575"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049A03D-1422-BB43-9AE6-B2EE54863F3A}"/>
              </a:ext>
            </a:extLst>
          </p:cNvPr>
          <p:cNvSpPr/>
          <p:nvPr/>
        </p:nvSpPr>
        <p:spPr>
          <a:xfrm>
            <a:off x="3603230" y="4597858"/>
            <a:ext cx="3200400" cy="46166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i="1" dirty="0">
                <a:solidFill>
                  <a:srgbClr val="FF0000"/>
                </a:solidFill>
                <a:latin typeface="Gill Sans" panose="020B0502020104020203" pitchFamily="34" charset="-79"/>
                <a:cs typeface="Gill Sans" panose="020B0502020104020203" pitchFamily="34" charset="-79"/>
              </a:rPr>
              <a:t>Notes: </a:t>
            </a:r>
            <a:r>
              <a:rPr lang="en-US" sz="1200" i="1" dirty="0" err="1">
                <a:solidFill>
                  <a:srgbClr val="FF0000"/>
                </a:solidFill>
                <a:latin typeface="Gill Sans" panose="020B0502020104020203" pitchFamily="34" charset="-79"/>
                <a:cs typeface="Gill Sans" panose="020B0502020104020203" pitchFamily="34" charset="-79"/>
              </a:rPr>
              <a:t>dim_tsp_time</a:t>
            </a:r>
            <a:r>
              <a:rPr lang="en-US" sz="1200" i="1" dirty="0">
                <a:solidFill>
                  <a:srgbClr val="FF0000"/>
                </a:solidFill>
                <a:latin typeface="Gill Sans" panose="020B0502020104020203" pitchFamily="34" charset="-79"/>
                <a:cs typeface="Gill Sans" panose="020B0502020104020203" pitchFamily="34" charset="-79"/>
              </a:rPr>
              <a:t> table is an independent table to analyze the ridership within a day.</a:t>
            </a:r>
            <a:endParaRPr lang="en-US" sz="1200" i="1" dirty="0">
              <a:solidFill>
                <a:srgbClr val="FF0000"/>
              </a:solidFill>
            </a:endParaRPr>
          </a:p>
        </p:txBody>
      </p:sp>
    </p:spTree>
    <p:extLst>
      <p:ext uri="{BB962C8B-B14F-4D97-AF65-F5344CB8AC3E}">
        <p14:creationId xmlns:p14="http://schemas.microsoft.com/office/powerpoint/2010/main" val="1626525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2">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Autofit/>
          </a:bodyPr>
          <a:lstStyle/>
          <a:p>
            <a:pPr algn="ctr" defTabSz="914400">
              <a:spcBef>
                <a:spcPct val="0"/>
              </a:spcBef>
            </a:pPr>
            <a:r>
              <a:rPr lang="en-US" sz="8800" spc="800" dirty="0">
                <a:solidFill>
                  <a:schemeClr val="accent1">
                    <a:lumMod val="20000"/>
                    <a:lumOff val="80000"/>
                  </a:schemeClr>
                </a:solidFill>
              </a:rPr>
              <a:t>RESULTS</a:t>
            </a: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985651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09F5552-39CF-49BE-9BA3-F2C2E97DD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6CCDD5D4-DC0E-4B2C-8B6B-FCAA00ECE0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81014" y="0"/>
            <a:ext cx="7633742" cy="1119099"/>
          </a:xfrm>
        </p:spPr>
        <p:txBody>
          <a:bodyPr vert="horz" lIns="91440" tIns="45720" rIns="91440" bIns="45720" rtlCol="0" anchor="ctr">
            <a:normAutofit/>
          </a:bodyPr>
          <a:lstStyle/>
          <a:p>
            <a:pPr defTabSz="914400">
              <a:spcBef>
                <a:spcPct val="0"/>
              </a:spcBef>
            </a:pPr>
            <a:r>
              <a:rPr lang="en-US" sz="4000" spc="200" dirty="0"/>
              <a:t>Dashboard</a:t>
            </a:r>
            <a:r>
              <a:rPr lang="en-US" altLang="zh-CN" sz="4000" spc="200" dirty="0"/>
              <a:t>:</a:t>
            </a:r>
            <a:r>
              <a:rPr lang="zh-CN" altLang="en-US" sz="4000" spc="200" dirty="0"/>
              <a:t> </a:t>
            </a:r>
            <a:r>
              <a:rPr lang="en-US" altLang="zh-CN" sz="4000" spc="200" dirty="0"/>
              <a:t>xxx</a:t>
            </a:r>
            <a:endParaRPr lang="en-US" sz="4000" spc="200" dirty="0"/>
          </a:p>
        </p:txBody>
      </p:sp>
      <p:grpSp>
        <p:nvGrpSpPr>
          <p:cNvPr id="10" name="Group 9">
            <a:extLst>
              <a:ext uri="{FF2B5EF4-FFF2-40B4-BE49-F238E27FC236}">
                <a16:creationId xmlns:a16="http://schemas.microsoft.com/office/drawing/2014/main" id="{701F861F-DE3E-6E43-B4B2-AF88ABB908C5}"/>
              </a:ext>
            </a:extLst>
          </p:cNvPr>
          <p:cNvGrpSpPr/>
          <p:nvPr/>
        </p:nvGrpSpPr>
        <p:grpSpPr>
          <a:xfrm>
            <a:off x="981014" y="835428"/>
            <a:ext cx="6787922" cy="4308072"/>
            <a:chOff x="999796" y="343236"/>
            <a:chExt cx="7246331" cy="4449588"/>
          </a:xfrm>
        </p:grpSpPr>
        <p:pic>
          <p:nvPicPr>
            <p:cNvPr id="11" name="slide2" descr="Dashboard 1">
              <a:extLst>
                <a:ext uri="{FF2B5EF4-FFF2-40B4-BE49-F238E27FC236}">
                  <a16:creationId xmlns:a16="http://schemas.microsoft.com/office/drawing/2014/main" id="{01CDBCD0-A782-3646-97D0-B6BCCCA30134}"/>
                </a:ext>
              </a:extLst>
            </p:cNvPr>
            <p:cNvPicPr>
              <a:picLocks noChangeAspect="1"/>
            </p:cNvPicPr>
            <p:nvPr/>
          </p:nvPicPr>
          <p:blipFill rotWithShape="1">
            <a:blip r:embed="rId3">
              <a:extLst>
                <a:ext uri="{28A0092B-C50C-407E-A947-70E740481C1C}">
                  <a14:useLocalDpi xmlns:a14="http://schemas.microsoft.com/office/drawing/2010/main" val="0"/>
                </a:ext>
              </a:extLst>
            </a:blip>
            <a:srcRect t="3581"/>
            <a:stretch/>
          </p:blipFill>
          <p:spPr>
            <a:xfrm>
              <a:off x="999796" y="343236"/>
              <a:ext cx="7246331" cy="4449588"/>
            </a:xfrm>
            <a:prstGeom prst="rect">
              <a:avLst/>
            </a:prstGeom>
          </p:spPr>
        </p:pic>
        <p:pic>
          <p:nvPicPr>
            <p:cNvPr id="12" name="slide2" descr="Meas">
              <a:extLst>
                <a:ext uri="{FF2B5EF4-FFF2-40B4-BE49-F238E27FC236}">
                  <a16:creationId xmlns:a16="http://schemas.microsoft.com/office/drawing/2014/main" id="{B78164DA-927F-F849-A8E9-D68A9EF050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6400" y="2776251"/>
              <a:ext cx="3519727" cy="2016573"/>
            </a:xfrm>
            <a:prstGeom prst="rect">
              <a:avLst/>
            </a:prstGeom>
          </p:spPr>
        </p:pic>
      </p:grpSp>
      <p:sp>
        <p:nvSpPr>
          <p:cNvPr id="23"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25" name="Rectangle 24">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96110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09F5552-39CF-49BE-9BA3-F2C2E97DD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6CCDD5D4-DC0E-4B2C-8B6B-FCAA00ECE0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81014" y="0"/>
            <a:ext cx="7633742" cy="1119099"/>
          </a:xfrm>
        </p:spPr>
        <p:txBody>
          <a:bodyPr vert="horz" lIns="91440" tIns="45720" rIns="91440" bIns="45720" rtlCol="0" anchor="ctr">
            <a:normAutofit/>
          </a:bodyPr>
          <a:lstStyle/>
          <a:p>
            <a:pPr defTabSz="914400">
              <a:spcBef>
                <a:spcPct val="0"/>
              </a:spcBef>
            </a:pPr>
            <a:r>
              <a:rPr lang="en-US" sz="4000" spc="200" dirty="0"/>
              <a:t>Dashboard</a:t>
            </a:r>
            <a:r>
              <a:rPr lang="en-US" altLang="zh-CN" sz="4000" spc="200" dirty="0"/>
              <a:t>:</a:t>
            </a:r>
            <a:r>
              <a:rPr lang="zh-CN" altLang="en-US" sz="4000" spc="200" dirty="0"/>
              <a:t> </a:t>
            </a:r>
            <a:r>
              <a:rPr lang="en-US" altLang="zh-CN" sz="4000" spc="200" dirty="0"/>
              <a:t>xxx</a:t>
            </a:r>
            <a:endParaRPr lang="en-US" sz="4000" spc="200" dirty="0"/>
          </a:p>
        </p:txBody>
      </p:sp>
      <p:sp>
        <p:nvSpPr>
          <p:cNvPr id="23"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25" name="Rectangle 24">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slide2" descr="Dashboard 1">
            <a:extLst>
              <a:ext uri="{FF2B5EF4-FFF2-40B4-BE49-F238E27FC236}">
                <a16:creationId xmlns:a16="http://schemas.microsoft.com/office/drawing/2014/main" id="{5ED982B7-E98B-BE46-8B5F-DA6E2A0A30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3070" y="898398"/>
            <a:ext cx="5306378" cy="4245102"/>
          </a:xfrm>
          <a:prstGeom prst="rect">
            <a:avLst/>
          </a:prstGeom>
        </p:spPr>
      </p:pic>
    </p:spTree>
    <p:extLst>
      <p:ext uri="{BB962C8B-B14F-4D97-AF65-F5344CB8AC3E}">
        <p14:creationId xmlns:p14="http://schemas.microsoft.com/office/powerpoint/2010/main" val="3370726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09F5552-39CF-49BE-9BA3-F2C2E97DD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6CCDD5D4-DC0E-4B2C-8B6B-FCAA00ECE0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81014" y="0"/>
            <a:ext cx="7633742" cy="1119099"/>
          </a:xfrm>
        </p:spPr>
        <p:txBody>
          <a:bodyPr vert="horz" lIns="91440" tIns="45720" rIns="91440" bIns="45720" rtlCol="0" anchor="ctr">
            <a:normAutofit/>
          </a:bodyPr>
          <a:lstStyle/>
          <a:p>
            <a:pPr defTabSz="914400">
              <a:spcBef>
                <a:spcPct val="0"/>
              </a:spcBef>
            </a:pPr>
            <a:r>
              <a:rPr lang="en-US" sz="4000" spc="200" dirty="0"/>
              <a:t>Dashboard</a:t>
            </a:r>
            <a:r>
              <a:rPr lang="en-US" altLang="zh-CN" sz="4000" spc="200" dirty="0"/>
              <a:t>:</a:t>
            </a:r>
            <a:r>
              <a:rPr lang="zh-CN" altLang="en-US" sz="4000" spc="200" dirty="0"/>
              <a:t> </a:t>
            </a:r>
            <a:r>
              <a:rPr lang="en-US" altLang="zh-CN" sz="4000" spc="200" dirty="0"/>
              <a:t>xxx</a:t>
            </a:r>
            <a:endParaRPr lang="en-US" sz="4000" spc="200" dirty="0"/>
          </a:p>
        </p:txBody>
      </p:sp>
      <p:sp>
        <p:nvSpPr>
          <p:cNvPr id="23"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25" name="Rectangle 24">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slide3" descr="Dashboard 2">
            <a:extLst>
              <a:ext uri="{FF2B5EF4-FFF2-40B4-BE49-F238E27FC236}">
                <a16:creationId xmlns:a16="http://schemas.microsoft.com/office/drawing/2014/main" id="{20AC915D-7102-084F-94A9-CD9AE20025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816102"/>
            <a:ext cx="5166360" cy="4133088"/>
          </a:xfrm>
          <a:prstGeom prst="rect">
            <a:avLst/>
          </a:prstGeom>
        </p:spPr>
      </p:pic>
    </p:spTree>
    <p:extLst>
      <p:ext uri="{BB962C8B-B14F-4D97-AF65-F5344CB8AC3E}">
        <p14:creationId xmlns:p14="http://schemas.microsoft.com/office/powerpoint/2010/main" val="1843895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8" name="Freeform 6">
            <a:extLst>
              <a:ext uri="{FF2B5EF4-FFF2-40B4-BE49-F238E27FC236}">
                <a16:creationId xmlns:a16="http://schemas.microsoft.com/office/drawing/2014/main" id="{67166E24-4E93-4105-9A6B-95E145CD9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59" name="Rectangle 23">
            <a:extLst>
              <a:ext uri="{FF2B5EF4-FFF2-40B4-BE49-F238E27FC236}">
                <a16:creationId xmlns:a16="http://schemas.microsoft.com/office/drawing/2014/main" id="{31F05D12-468C-4328-A366-E127421F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 name="Rectangle 25">
            <a:extLst>
              <a:ext uri="{FF2B5EF4-FFF2-40B4-BE49-F238E27FC236}">
                <a16:creationId xmlns:a16="http://schemas.microsoft.com/office/drawing/2014/main" id="{C243199D-2015-4F72-83EB-C6A3ED4C4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8F98DA91-E91A-414C-9869-EF15069C589A}"/>
              </a:ext>
            </a:extLst>
          </p:cNvPr>
          <p:cNvSpPr>
            <a:spLocks noGrp="1"/>
          </p:cNvSpPr>
          <p:nvPr>
            <p:ph type="title"/>
          </p:nvPr>
        </p:nvSpPr>
        <p:spPr>
          <a:xfrm>
            <a:off x="-239014" y="193333"/>
            <a:ext cx="7600649" cy="1393426"/>
          </a:xfrm>
        </p:spPr>
        <p:txBody>
          <a:bodyPr vert="horz" lIns="91440" tIns="45720" rIns="91440" bIns="45720" rtlCol="0" anchor="t">
            <a:normAutofit/>
          </a:bodyPr>
          <a:lstStyle/>
          <a:p>
            <a:pPr algn="ctr" defTabSz="914400"/>
            <a:r>
              <a:rPr lang="en-US" sz="5400" spc="800" dirty="0">
                <a:solidFill>
                  <a:schemeClr val="accent1"/>
                </a:solidFill>
              </a:rPr>
              <a:t>MEET THE TEAM</a:t>
            </a:r>
          </a:p>
        </p:txBody>
      </p:sp>
      <p:sp>
        <p:nvSpPr>
          <p:cNvPr id="61" name="Freeform 6">
            <a:extLst>
              <a:ext uri="{FF2B5EF4-FFF2-40B4-BE49-F238E27FC236}">
                <a16:creationId xmlns:a16="http://schemas.microsoft.com/office/drawing/2014/main" id="{CC3D4EFD-F9AF-4231-89CF-74A9A513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62" name="Rectangle 29">
            <a:extLst>
              <a:ext uri="{FF2B5EF4-FFF2-40B4-BE49-F238E27FC236}">
                <a16:creationId xmlns:a16="http://schemas.microsoft.com/office/drawing/2014/main" id="{6E85F1C8-2D37-4E74-9173-14198641E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3" name="Rectangle 92">
            <a:extLst>
              <a:ext uri="{FF2B5EF4-FFF2-40B4-BE49-F238E27FC236}">
                <a16:creationId xmlns:a16="http://schemas.microsoft.com/office/drawing/2014/main" id="{BA169E73-2E7A-494F-AB91-7D08551FBE56}"/>
              </a:ext>
            </a:extLst>
          </p:cNvPr>
          <p:cNvSpPr/>
          <p:nvPr/>
        </p:nvSpPr>
        <p:spPr>
          <a:xfrm>
            <a:off x="723116" y="1876630"/>
            <a:ext cx="1835833" cy="18362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4" name="Rectangle 93">
            <a:extLst>
              <a:ext uri="{FF2B5EF4-FFF2-40B4-BE49-F238E27FC236}">
                <a16:creationId xmlns:a16="http://schemas.microsoft.com/office/drawing/2014/main" id="{50C7BD6E-B5DC-E548-8B2B-8FEF3014D446}"/>
              </a:ext>
            </a:extLst>
          </p:cNvPr>
          <p:cNvSpPr/>
          <p:nvPr/>
        </p:nvSpPr>
        <p:spPr>
          <a:xfrm>
            <a:off x="2847345" y="1876630"/>
            <a:ext cx="1835833" cy="18362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5" name="Rectangle 94">
            <a:extLst>
              <a:ext uri="{FF2B5EF4-FFF2-40B4-BE49-F238E27FC236}">
                <a16:creationId xmlns:a16="http://schemas.microsoft.com/office/drawing/2014/main" id="{81727F8C-9734-7C47-BDC0-A266A357A328}"/>
              </a:ext>
            </a:extLst>
          </p:cNvPr>
          <p:cNvSpPr/>
          <p:nvPr/>
        </p:nvSpPr>
        <p:spPr>
          <a:xfrm>
            <a:off x="4971458" y="1876630"/>
            <a:ext cx="1835833" cy="18362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6" name="Rectangle 95">
            <a:extLst>
              <a:ext uri="{FF2B5EF4-FFF2-40B4-BE49-F238E27FC236}">
                <a16:creationId xmlns:a16="http://schemas.microsoft.com/office/drawing/2014/main" id="{2CE4BCCC-C3E9-9B4F-A914-AE976D9652C2}"/>
              </a:ext>
            </a:extLst>
          </p:cNvPr>
          <p:cNvSpPr/>
          <p:nvPr/>
        </p:nvSpPr>
        <p:spPr>
          <a:xfrm>
            <a:off x="7095569" y="1876630"/>
            <a:ext cx="1835833" cy="18362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7" name="Rectangle 96">
            <a:extLst>
              <a:ext uri="{FF2B5EF4-FFF2-40B4-BE49-F238E27FC236}">
                <a16:creationId xmlns:a16="http://schemas.microsoft.com/office/drawing/2014/main" id="{4C422DDA-0AC4-E648-8830-700E54802AE9}"/>
              </a:ext>
            </a:extLst>
          </p:cNvPr>
          <p:cNvSpPr/>
          <p:nvPr/>
        </p:nvSpPr>
        <p:spPr>
          <a:xfrm>
            <a:off x="723232" y="3320419"/>
            <a:ext cx="1835833" cy="392415"/>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Duo Zhou</a:t>
            </a:r>
          </a:p>
        </p:txBody>
      </p:sp>
      <p:sp>
        <p:nvSpPr>
          <p:cNvPr id="98" name="Rectangle 97">
            <a:extLst>
              <a:ext uri="{FF2B5EF4-FFF2-40B4-BE49-F238E27FC236}">
                <a16:creationId xmlns:a16="http://schemas.microsoft.com/office/drawing/2014/main" id="{E6456394-B64D-DB46-A8B9-846894E49C45}"/>
              </a:ext>
            </a:extLst>
          </p:cNvPr>
          <p:cNvSpPr/>
          <p:nvPr/>
        </p:nvSpPr>
        <p:spPr>
          <a:xfrm>
            <a:off x="2847344" y="3320419"/>
            <a:ext cx="1835833" cy="392415"/>
          </a:xfrm>
          <a:prstGeom prst="rect">
            <a:avLst/>
          </a:prstGeom>
          <a:gradFill flip="none" rotWithShape="1">
            <a:gsLst>
              <a:gs pos="0">
                <a:schemeClr val="accent4"/>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err="1"/>
              <a:t>Amily</a:t>
            </a:r>
            <a:r>
              <a:rPr lang="en-US" sz="1350" dirty="0"/>
              <a:t> Huang</a:t>
            </a:r>
          </a:p>
        </p:txBody>
      </p:sp>
      <p:sp>
        <p:nvSpPr>
          <p:cNvPr id="99" name="Rectangle 98">
            <a:extLst>
              <a:ext uri="{FF2B5EF4-FFF2-40B4-BE49-F238E27FC236}">
                <a16:creationId xmlns:a16="http://schemas.microsoft.com/office/drawing/2014/main" id="{6F5F69F3-0E16-164A-9EA5-282F50F50418}"/>
              </a:ext>
            </a:extLst>
          </p:cNvPr>
          <p:cNvSpPr/>
          <p:nvPr/>
        </p:nvSpPr>
        <p:spPr>
          <a:xfrm>
            <a:off x="4971457" y="3320419"/>
            <a:ext cx="1835833" cy="392415"/>
          </a:xfrm>
          <a:prstGeom prst="rect">
            <a:avLst/>
          </a:prstGeom>
          <a:gradFill flip="none" rotWithShape="1">
            <a:gsLst>
              <a:gs pos="0">
                <a:schemeClr val="accent5"/>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err="1"/>
              <a:t>Yiheng</a:t>
            </a:r>
            <a:r>
              <a:rPr lang="en-US" sz="1350" dirty="0"/>
              <a:t> Zhu</a:t>
            </a:r>
          </a:p>
        </p:txBody>
      </p:sp>
      <p:sp>
        <p:nvSpPr>
          <p:cNvPr id="100" name="Rectangle 99">
            <a:extLst>
              <a:ext uri="{FF2B5EF4-FFF2-40B4-BE49-F238E27FC236}">
                <a16:creationId xmlns:a16="http://schemas.microsoft.com/office/drawing/2014/main" id="{0B45F177-AFA0-B341-AA64-108875808594}"/>
              </a:ext>
            </a:extLst>
          </p:cNvPr>
          <p:cNvSpPr/>
          <p:nvPr/>
        </p:nvSpPr>
        <p:spPr>
          <a:xfrm>
            <a:off x="7095569" y="3320419"/>
            <a:ext cx="1835833" cy="392415"/>
          </a:xfrm>
          <a:prstGeom prst="rect">
            <a:avLst/>
          </a:prstGeom>
          <a:gradFill flip="none" rotWithShape="1">
            <a:gsLst>
              <a:gs pos="0">
                <a:schemeClr val="accent6"/>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Bowen Zhao</a:t>
            </a:r>
          </a:p>
        </p:txBody>
      </p:sp>
      <p:sp>
        <p:nvSpPr>
          <p:cNvPr id="101" name="Rectangle 100">
            <a:extLst>
              <a:ext uri="{FF2B5EF4-FFF2-40B4-BE49-F238E27FC236}">
                <a16:creationId xmlns:a16="http://schemas.microsoft.com/office/drawing/2014/main" id="{E35DF78F-2A3F-364C-9C8B-0ADEB772A83D}"/>
              </a:ext>
            </a:extLst>
          </p:cNvPr>
          <p:cNvSpPr/>
          <p:nvPr/>
        </p:nvSpPr>
        <p:spPr>
          <a:xfrm>
            <a:off x="723232" y="3712834"/>
            <a:ext cx="1835833" cy="392415"/>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cap="all" dirty="0">
                <a:solidFill>
                  <a:schemeClr val="tx2"/>
                </a:solidFill>
              </a:rPr>
              <a:t>CEO/Founder,</a:t>
            </a:r>
          </a:p>
          <a:p>
            <a:pPr algn="ctr"/>
            <a:r>
              <a:rPr lang="en-US" sz="1050" b="1" cap="all" dirty="0">
                <a:solidFill>
                  <a:schemeClr val="tx2"/>
                </a:solidFill>
              </a:rPr>
              <a:t>Data engineer</a:t>
            </a:r>
          </a:p>
        </p:txBody>
      </p:sp>
      <p:sp>
        <p:nvSpPr>
          <p:cNvPr id="102" name="Rectangle 101">
            <a:extLst>
              <a:ext uri="{FF2B5EF4-FFF2-40B4-BE49-F238E27FC236}">
                <a16:creationId xmlns:a16="http://schemas.microsoft.com/office/drawing/2014/main" id="{D86C806F-DA70-2446-A385-DE4AFE815146}"/>
              </a:ext>
            </a:extLst>
          </p:cNvPr>
          <p:cNvSpPr/>
          <p:nvPr/>
        </p:nvSpPr>
        <p:spPr>
          <a:xfrm>
            <a:off x="2847344" y="3712834"/>
            <a:ext cx="1835833" cy="392415"/>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cap="all" dirty="0" err="1">
                <a:solidFill>
                  <a:schemeClr val="tx2"/>
                </a:solidFill>
              </a:rPr>
              <a:t>Cto</a:t>
            </a:r>
            <a:r>
              <a:rPr lang="en-US" sz="1050" b="1" cap="all" dirty="0">
                <a:solidFill>
                  <a:schemeClr val="tx2"/>
                </a:solidFill>
              </a:rPr>
              <a:t>/founder,</a:t>
            </a:r>
          </a:p>
          <a:p>
            <a:pPr algn="ctr"/>
            <a:r>
              <a:rPr lang="en-US" sz="1050" b="1" cap="all" dirty="0">
                <a:solidFill>
                  <a:schemeClr val="tx2"/>
                </a:solidFill>
              </a:rPr>
              <a:t>Data engineer </a:t>
            </a:r>
          </a:p>
        </p:txBody>
      </p:sp>
      <p:sp>
        <p:nvSpPr>
          <p:cNvPr id="103" name="Rectangle 102">
            <a:extLst>
              <a:ext uri="{FF2B5EF4-FFF2-40B4-BE49-F238E27FC236}">
                <a16:creationId xmlns:a16="http://schemas.microsoft.com/office/drawing/2014/main" id="{A4F26B00-9DD0-5347-83C4-246431F052C1}"/>
              </a:ext>
            </a:extLst>
          </p:cNvPr>
          <p:cNvSpPr/>
          <p:nvPr/>
        </p:nvSpPr>
        <p:spPr>
          <a:xfrm>
            <a:off x="4971457" y="3712834"/>
            <a:ext cx="1835833" cy="392415"/>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cap="all" dirty="0">
                <a:solidFill>
                  <a:schemeClr val="tx2"/>
                </a:solidFill>
              </a:rPr>
              <a:t>COO/FOUNDER,</a:t>
            </a:r>
          </a:p>
          <a:p>
            <a:pPr algn="ctr"/>
            <a:r>
              <a:rPr lang="en-US" sz="1050" b="1" cap="all" dirty="0">
                <a:solidFill>
                  <a:schemeClr val="tx2"/>
                </a:solidFill>
              </a:rPr>
              <a:t>Data scientist</a:t>
            </a:r>
          </a:p>
        </p:txBody>
      </p:sp>
      <p:sp>
        <p:nvSpPr>
          <p:cNvPr id="104" name="Rectangle 103">
            <a:extLst>
              <a:ext uri="{FF2B5EF4-FFF2-40B4-BE49-F238E27FC236}">
                <a16:creationId xmlns:a16="http://schemas.microsoft.com/office/drawing/2014/main" id="{EEBB9C3B-DA87-0148-ADF7-10259F6CFA7B}"/>
              </a:ext>
            </a:extLst>
          </p:cNvPr>
          <p:cNvSpPr/>
          <p:nvPr/>
        </p:nvSpPr>
        <p:spPr>
          <a:xfrm>
            <a:off x="7095569" y="3712834"/>
            <a:ext cx="1835833" cy="392415"/>
          </a:xfrm>
          <a:prstGeom prst="rect">
            <a:avLst/>
          </a:pr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cap="all" dirty="0">
                <a:solidFill>
                  <a:schemeClr val="tx2"/>
                </a:solidFill>
              </a:rPr>
              <a:t>CMO/FOUNDER,</a:t>
            </a:r>
          </a:p>
          <a:p>
            <a:pPr algn="ctr"/>
            <a:r>
              <a:rPr lang="en-US" sz="1050" b="1" cap="all" dirty="0">
                <a:solidFill>
                  <a:schemeClr val="tx2"/>
                </a:solidFill>
              </a:rPr>
              <a:t>Data scientist</a:t>
            </a:r>
          </a:p>
        </p:txBody>
      </p:sp>
      <p:grpSp>
        <p:nvGrpSpPr>
          <p:cNvPr id="105" name="Group 104">
            <a:extLst>
              <a:ext uri="{FF2B5EF4-FFF2-40B4-BE49-F238E27FC236}">
                <a16:creationId xmlns:a16="http://schemas.microsoft.com/office/drawing/2014/main" id="{E815F62B-E01B-6F47-895D-08C27CE99563}"/>
              </a:ext>
            </a:extLst>
          </p:cNvPr>
          <p:cNvGrpSpPr/>
          <p:nvPr/>
        </p:nvGrpSpPr>
        <p:grpSpPr>
          <a:xfrm>
            <a:off x="826452" y="4425132"/>
            <a:ext cx="1794138" cy="602915"/>
            <a:chOff x="623886" y="4940817"/>
            <a:chExt cx="2392183" cy="803886"/>
          </a:xfrm>
        </p:grpSpPr>
        <p:sp>
          <p:nvSpPr>
            <p:cNvPr id="107" name="Freeform: Shape 22">
              <a:extLst>
                <a:ext uri="{FF2B5EF4-FFF2-40B4-BE49-F238E27FC236}">
                  <a16:creationId xmlns:a16="http://schemas.microsoft.com/office/drawing/2014/main" id="{4C07924F-0383-4449-8BE4-6A4CA43BA097}"/>
                </a:ext>
              </a:extLst>
            </p:cNvPr>
            <p:cNvSpPr/>
            <p:nvPr/>
          </p:nvSpPr>
          <p:spPr>
            <a:xfrm>
              <a:off x="623886" y="4940817"/>
              <a:ext cx="354601" cy="315200"/>
            </a:xfrm>
            <a:custGeom>
              <a:avLst/>
              <a:gdLst>
                <a:gd name="connsiteX0" fmla="*/ 441238 w 632222"/>
                <a:gd name="connsiteY0" fmla="*/ 127322 h 561974"/>
                <a:gd name="connsiteX1" fmla="*/ 237083 w 632222"/>
                <a:gd name="connsiteY1" fmla="*/ 331478 h 561974"/>
                <a:gd name="connsiteX2" fmla="*/ 229400 w 632222"/>
                <a:gd name="connsiteY2" fmla="*/ 402822 h 561974"/>
                <a:gd name="connsiteX3" fmla="*/ 300745 w 632222"/>
                <a:gd name="connsiteY3" fmla="*/ 395139 h 561974"/>
                <a:gd name="connsiteX4" fmla="*/ 504900 w 632222"/>
                <a:gd name="connsiteY4" fmla="*/ 190984 h 561974"/>
                <a:gd name="connsiteX5" fmla="*/ 52685 w 632222"/>
                <a:gd name="connsiteY5" fmla="*/ 70246 h 561974"/>
                <a:gd name="connsiteX6" fmla="*/ 353430 w 632222"/>
                <a:gd name="connsiteY6" fmla="*/ 70246 h 561974"/>
                <a:gd name="connsiteX7" fmla="*/ 361113 w 632222"/>
                <a:gd name="connsiteY7" fmla="*/ 75734 h 561974"/>
                <a:gd name="connsiteX8" fmla="*/ 358918 w 632222"/>
                <a:gd name="connsiteY8" fmla="*/ 85612 h 561974"/>
                <a:gd name="connsiteX9" fmla="*/ 323794 w 632222"/>
                <a:gd name="connsiteY9" fmla="*/ 120736 h 561974"/>
                <a:gd name="connsiteX10" fmla="*/ 318306 w 632222"/>
                <a:gd name="connsiteY10" fmla="*/ 122931 h 561974"/>
                <a:gd name="connsiteX11" fmla="*/ 52685 w 632222"/>
                <a:gd name="connsiteY11" fmla="*/ 122931 h 561974"/>
                <a:gd name="connsiteX12" fmla="*/ 52685 w 632222"/>
                <a:gd name="connsiteY12" fmla="*/ 509289 h 561974"/>
                <a:gd name="connsiteX13" fmla="*/ 439043 w 632222"/>
                <a:gd name="connsiteY13" fmla="*/ 509289 h 561974"/>
                <a:gd name="connsiteX14" fmla="*/ 439043 w 632222"/>
                <a:gd name="connsiteY14" fmla="*/ 384162 h 561974"/>
                <a:gd name="connsiteX15" fmla="*/ 441238 w 632222"/>
                <a:gd name="connsiteY15" fmla="*/ 378674 h 561974"/>
                <a:gd name="connsiteX16" fmla="*/ 476362 w 632222"/>
                <a:gd name="connsiteY16" fmla="*/ 343550 h 561974"/>
                <a:gd name="connsiteX17" fmla="*/ 486240 w 632222"/>
                <a:gd name="connsiteY17" fmla="*/ 341355 h 561974"/>
                <a:gd name="connsiteX18" fmla="*/ 491728 w 632222"/>
                <a:gd name="connsiteY18" fmla="*/ 350136 h 561974"/>
                <a:gd name="connsiteX19" fmla="*/ 491728 w 632222"/>
                <a:gd name="connsiteY19" fmla="*/ 509289 h 561974"/>
                <a:gd name="connsiteX20" fmla="*/ 476362 w 632222"/>
                <a:gd name="connsiteY20" fmla="*/ 546608 h 561974"/>
                <a:gd name="connsiteX21" fmla="*/ 439043 w 632222"/>
                <a:gd name="connsiteY21" fmla="*/ 561974 h 561974"/>
                <a:gd name="connsiteX22" fmla="*/ 52685 w 632222"/>
                <a:gd name="connsiteY22" fmla="*/ 561974 h 561974"/>
                <a:gd name="connsiteX23" fmla="*/ 15367 w 632222"/>
                <a:gd name="connsiteY23" fmla="*/ 546608 h 561974"/>
                <a:gd name="connsiteX24" fmla="*/ 0 w 632222"/>
                <a:gd name="connsiteY24" fmla="*/ 509289 h 561974"/>
                <a:gd name="connsiteX25" fmla="*/ 0 w 632222"/>
                <a:gd name="connsiteY25" fmla="*/ 122931 h 561974"/>
                <a:gd name="connsiteX26" fmla="*/ 15367 w 632222"/>
                <a:gd name="connsiteY26" fmla="*/ 85612 h 561974"/>
                <a:gd name="connsiteX27" fmla="*/ 52685 w 632222"/>
                <a:gd name="connsiteY27" fmla="*/ 70246 h 561974"/>
                <a:gd name="connsiteX28" fmla="*/ 520815 w 632222"/>
                <a:gd name="connsiteY28" fmla="*/ 52685 h 561974"/>
                <a:gd name="connsiteX29" fmla="*/ 512583 w 632222"/>
                <a:gd name="connsiteY29" fmla="*/ 55978 h 561974"/>
                <a:gd name="connsiteX30" fmla="*/ 478557 w 632222"/>
                <a:gd name="connsiteY30" fmla="*/ 90004 h 561974"/>
                <a:gd name="connsiteX31" fmla="*/ 542218 w 632222"/>
                <a:gd name="connsiteY31" fmla="*/ 153665 h 561974"/>
                <a:gd name="connsiteX32" fmla="*/ 576244 w 632222"/>
                <a:gd name="connsiteY32" fmla="*/ 119639 h 561974"/>
                <a:gd name="connsiteX33" fmla="*/ 579537 w 632222"/>
                <a:gd name="connsiteY33" fmla="*/ 111407 h 561974"/>
                <a:gd name="connsiteX34" fmla="*/ 576244 w 632222"/>
                <a:gd name="connsiteY34" fmla="*/ 103175 h 561974"/>
                <a:gd name="connsiteX35" fmla="*/ 529047 w 632222"/>
                <a:gd name="connsiteY35" fmla="*/ 55978 h 561974"/>
                <a:gd name="connsiteX36" fmla="*/ 520815 w 632222"/>
                <a:gd name="connsiteY36" fmla="*/ 52685 h 561974"/>
                <a:gd name="connsiteX37" fmla="*/ 520815 w 632222"/>
                <a:gd name="connsiteY37" fmla="*/ 0 h 561974"/>
                <a:gd name="connsiteX38" fmla="*/ 566366 w 632222"/>
                <a:gd name="connsiteY38" fmla="*/ 18659 h 561974"/>
                <a:gd name="connsiteX39" fmla="*/ 613563 w 632222"/>
                <a:gd name="connsiteY39" fmla="*/ 65856 h 561974"/>
                <a:gd name="connsiteX40" fmla="*/ 632222 w 632222"/>
                <a:gd name="connsiteY40" fmla="*/ 111407 h 561974"/>
                <a:gd name="connsiteX41" fmla="*/ 613563 w 632222"/>
                <a:gd name="connsiteY41" fmla="*/ 156958 h 561974"/>
                <a:gd name="connsiteX42" fmla="*/ 324892 w 632222"/>
                <a:gd name="connsiteY42" fmla="*/ 445629 h 561974"/>
                <a:gd name="connsiteX43" fmla="*/ 226107 w 632222"/>
                <a:gd name="connsiteY43" fmla="*/ 456605 h 561974"/>
                <a:gd name="connsiteX44" fmla="*/ 188789 w 632222"/>
                <a:gd name="connsiteY44" fmla="*/ 443433 h 561974"/>
                <a:gd name="connsiteX45" fmla="*/ 175617 w 632222"/>
                <a:gd name="connsiteY45" fmla="*/ 406115 h 561974"/>
                <a:gd name="connsiteX46" fmla="*/ 186593 w 632222"/>
                <a:gd name="connsiteY46" fmla="*/ 307330 h 561974"/>
                <a:gd name="connsiteX47" fmla="*/ 475264 w 632222"/>
                <a:gd name="connsiteY47" fmla="*/ 18659 h 561974"/>
                <a:gd name="connsiteX48" fmla="*/ 520815 w 632222"/>
                <a:gd name="connsiteY48" fmla="*/ 0 h 5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32222" h="561974">
                  <a:moveTo>
                    <a:pt x="441238" y="127322"/>
                  </a:moveTo>
                  <a:lnTo>
                    <a:pt x="237083" y="331478"/>
                  </a:lnTo>
                  <a:lnTo>
                    <a:pt x="229400" y="402822"/>
                  </a:lnTo>
                  <a:lnTo>
                    <a:pt x="300745" y="395139"/>
                  </a:lnTo>
                  <a:lnTo>
                    <a:pt x="504900" y="190984"/>
                  </a:lnTo>
                  <a:close/>
                  <a:moveTo>
                    <a:pt x="52685" y="70246"/>
                  </a:moveTo>
                  <a:lnTo>
                    <a:pt x="353430" y="70246"/>
                  </a:lnTo>
                  <a:cubicBezTo>
                    <a:pt x="357089" y="70246"/>
                    <a:pt x="359649" y="72075"/>
                    <a:pt x="361113" y="75734"/>
                  </a:cubicBezTo>
                  <a:cubicBezTo>
                    <a:pt x="362577" y="79393"/>
                    <a:pt x="361845" y="82685"/>
                    <a:pt x="358918" y="85612"/>
                  </a:cubicBezTo>
                  <a:lnTo>
                    <a:pt x="323794" y="120736"/>
                  </a:lnTo>
                  <a:cubicBezTo>
                    <a:pt x="322331" y="122199"/>
                    <a:pt x="320502" y="122931"/>
                    <a:pt x="318306" y="122931"/>
                  </a:cubicBezTo>
                  <a:lnTo>
                    <a:pt x="52685" y="122931"/>
                  </a:lnTo>
                  <a:lnTo>
                    <a:pt x="52685" y="509289"/>
                  </a:lnTo>
                  <a:lnTo>
                    <a:pt x="439043" y="509289"/>
                  </a:lnTo>
                  <a:lnTo>
                    <a:pt x="439043" y="384162"/>
                  </a:lnTo>
                  <a:cubicBezTo>
                    <a:pt x="439043" y="381966"/>
                    <a:pt x="439775" y="380137"/>
                    <a:pt x="441238" y="378674"/>
                  </a:cubicBezTo>
                  <a:lnTo>
                    <a:pt x="476362" y="343550"/>
                  </a:lnTo>
                  <a:cubicBezTo>
                    <a:pt x="479289" y="340623"/>
                    <a:pt x="482581" y="339892"/>
                    <a:pt x="486240" y="341355"/>
                  </a:cubicBezTo>
                  <a:cubicBezTo>
                    <a:pt x="489899" y="342818"/>
                    <a:pt x="491728" y="345745"/>
                    <a:pt x="491728" y="350136"/>
                  </a:cubicBezTo>
                  <a:lnTo>
                    <a:pt x="491728" y="509289"/>
                  </a:lnTo>
                  <a:cubicBezTo>
                    <a:pt x="491728" y="523924"/>
                    <a:pt x="486606" y="536363"/>
                    <a:pt x="476362" y="546608"/>
                  </a:cubicBezTo>
                  <a:cubicBezTo>
                    <a:pt x="466117" y="556852"/>
                    <a:pt x="453678" y="561974"/>
                    <a:pt x="439043" y="561974"/>
                  </a:cubicBezTo>
                  <a:lnTo>
                    <a:pt x="52685" y="561974"/>
                  </a:lnTo>
                  <a:cubicBezTo>
                    <a:pt x="38050" y="561974"/>
                    <a:pt x="25611" y="556852"/>
                    <a:pt x="15367" y="546608"/>
                  </a:cubicBezTo>
                  <a:cubicBezTo>
                    <a:pt x="5122" y="536363"/>
                    <a:pt x="0" y="523924"/>
                    <a:pt x="0" y="509289"/>
                  </a:cubicBezTo>
                  <a:lnTo>
                    <a:pt x="0" y="122931"/>
                  </a:lnTo>
                  <a:cubicBezTo>
                    <a:pt x="0" y="108296"/>
                    <a:pt x="5122" y="95857"/>
                    <a:pt x="15367" y="85612"/>
                  </a:cubicBezTo>
                  <a:cubicBezTo>
                    <a:pt x="25611" y="75368"/>
                    <a:pt x="38050" y="70246"/>
                    <a:pt x="52685" y="70246"/>
                  </a:cubicBezTo>
                  <a:close/>
                  <a:moveTo>
                    <a:pt x="520815" y="52685"/>
                  </a:moveTo>
                  <a:cubicBezTo>
                    <a:pt x="517522" y="52685"/>
                    <a:pt x="514778" y="53783"/>
                    <a:pt x="512583" y="55978"/>
                  </a:cubicBezTo>
                  <a:lnTo>
                    <a:pt x="478557" y="90004"/>
                  </a:lnTo>
                  <a:lnTo>
                    <a:pt x="542218" y="153665"/>
                  </a:lnTo>
                  <a:lnTo>
                    <a:pt x="576244" y="119639"/>
                  </a:lnTo>
                  <a:cubicBezTo>
                    <a:pt x="578439" y="117444"/>
                    <a:pt x="579537" y="114700"/>
                    <a:pt x="579537" y="111407"/>
                  </a:cubicBezTo>
                  <a:cubicBezTo>
                    <a:pt x="579537" y="108114"/>
                    <a:pt x="578439" y="105370"/>
                    <a:pt x="576244" y="103175"/>
                  </a:cubicBezTo>
                  <a:lnTo>
                    <a:pt x="529047" y="55978"/>
                  </a:lnTo>
                  <a:cubicBezTo>
                    <a:pt x="526852" y="53783"/>
                    <a:pt x="524108" y="52685"/>
                    <a:pt x="520815" y="52685"/>
                  </a:cubicBezTo>
                  <a:close/>
                  <a:moveTo>
                    <a:pt x="520815" y="0"/>
                  </a:moveTo>
                  <a:cubicBezTo>
                    <a:pt x="538743" y="0"/>
                    <a:pt x="553926" y="6220"/>
                    <a:pt x="566366" y="18659"/>
                  </a:cubicBezTo>
                  <a:lnTo>
                    <a:pt x="613563" y="65856"/>
                  </a:lnTo>
                  <a:cubicBezTo>
                    <a:pt x="626002" y="78296"/>
                    <a:pt x="632222" y="93480"/>
                    <a:pt x="632222" y="111407"/>
                  </a:cubicBezTo>
                  <a:cubicBezTo>
                    <a:pt x="632222" y="129335"/>
                    <a:pt x="626002" y="144518"/>
                    <a:pt x="613563" y="156958"/>
                  </a:cubicBezTo>
                  <a:lnTo>
                    <a:pt x="324892" y="445629"/>
                  </a:lnTo>
                  <a:lnTo>
                    <a:pt x="226107" y="456605"/>
                  </a:lnTo>
                  <a:cubicBezTo>
                    <a:pt x="211472" y="458068"/>
                    <a:pt x="199033" y="453678"/>
                    <a:pt x="188789" y="443433"/>
                  </a:cubicBezTo>
                  <a:cubicBezTo>
                    <a:pt x="178544" y="433189"/>
                    <a:pt x="174154" y="420750"/>
                    <a:pt x="175617" y="406115"/>
                  </a:cubicBezTo>
                  <a:lnTo>
                    <a:pt x="186593" y="307330"/>
                  </a:lnTo>
                  <a:lnTo>
                    <a:pt x="475264" y="18659"/>
                  </a:lnTo>
                  <a:cubicBezTo>
                    <a:pt x="487704" y="6220"/>
                    <a:pt x="502887" y="0"/>
                    <a:pt x="52081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8" name="TextBox 107">
              <a:extLst>
                <a:ext uri="{FF2B5EF4-FFF2-40B4-BE49-F238E27FC236}">
                  <a16:creationId xmlns:a16="http://schemas.microsoft.com/office/drawing/2014/main" id="{5C4C366C-A9CD-4040-A2CA-CECDEE4AF49C}"/>
                </a:ext>
              </a:extLst>
            </p:cNvPr>
            <p:cNvSpPr txBox="1"/>
            <p:nvPr/>
          </p:nvSpPr>
          <p:spPr>
            <a:xfrm>
              <a:off x="1128374" y="4948240"/>
              <a:ext cx="1887695" cy="338554"/>
            </a:xfrm>
            <a:prstGeom prst="rect">
              <a:avLst/>
            </a:prstGeom>
            <a:noFill/>
          </p:spPr>
          <p:txBody>
            <a:bodyPr wrap="none" rtlCol="0">
              <a:spAutoFit/>
            </a:bodyPr>
            <a:lstStyle/>
            <a:p>
              <a:r>
                <a:rPr lang="en-US" sz="1050" dirty="0">
                  <a:solidFill>
                    <a:schemeClr val="accent1"/>
                  </a:solidFill>
                </a:rPr>
                <a:t>zd0009@uchicago.edu</a:t>
              </a:r>
            </a:p>
          </p:txBody>
        </p:sp>
        <p:sp>
          <p:nvSpPr>
            <p:cNvPr id="109" name="TextBox 108">
              <a:extLst>
                <a:ext uri="{FF2B5EF4-FFF2-40B4-BE49-F238E27FC236}">
                  <a16:creationId xmlns:a16="http://schemas.microsoft.com/office/drawing/2014/main" id="{DB6CEE81-A6A5-C246-A71E-71C7E5C019B9}"/>
                </a:ext>
              </a:extLst>
            </p:cNvPr>
            <p:cNvSpPr txBox="1"/>
            <p:nvPr/>
          </p:nvSpPr>
          <p:spPr>
            <a:xfrm>
              <a:off x="1128374" y="5406149"/>
              <a:ext cx="246308" cy="338554"/>
            </a:xfrm>
            <a:prstGeom prst="rect">
              <a:avLst/>
            </a:prstGeom>
            <a:noFill/>
          </p:spPr>
          <p:txBody>
            <a:bodyPr wrap="none" rtlCol="0">
              <a:spAutoFit/>
            </a:bodyPr>
            <a:lstStyle/>
            <a:p>
              <a:endParaRPr lang="en-US" sz="1050" dirty="0">
                <a:solidFill>
                  <a:schemeClr val="accent1"/>
                </a:solidFill>
              </a:endParaRPr>
            </a:p>
          </p:txBody>
        </p:sp>
      </p:grpSp>
      <p:grpSp>
        <p:nvGrpSpPr>
          <p:cNvPr id="110" name="Group 109">
            <a:extLst>
              <a:ext uri="{FF2B5EF4-FFF2-40B4-BE49-F238E27FC236}">
                <a16:creationId xmlns:a16="http://schemas.microsoft.com/office/drawing/2014/main" id="{1643D25F-2E65-9540-B385-B6ED2922E4F1}"/>
              </a:ext>
            </a:extLst>
          </p:cNvPr>
          <p:cNvGrpSpPr/>
          <p:nvPr/>
        </p:nvGrpSpPr>
        <p:grpSpPr>
          <a:xfrm>
            <a:off x="2847460" y="4409938"/>
            <a:ext cx="1661090" cy="259483"/>
            <a:chOff x="623886" y="4940817"/>
            <a:chExt cx="2214784" cy="345977"/>
          </a:xfrm>
        </p:grpSpPr>
        <p:sp>
          <p:nvSpPr>
            <p:cNvPr id="112" name="Freeform: Shape 39">
              <a:extLst>
                <a:ext uri="{FF2B5EF4-FFF2-40B4-BE49-F238E27FC236}">
                  <a16:creationId xmlns:a16="http://schemas.microsoft.com/office/drawing/2014/main" id="{138268CF-EE8F-1042-B686-6FE9C7E14748}"/>
                </a:ext>
              </a:extLst>
            </p:cNvPr>
            <p:cNvSpPr/>
            <p:nvPr/>
          </p:nvSpPr>
          <p:spPr>
            <a:xfrm>
              <a:off x="623886" y="4940817"/>
              <a:ext cx="354601" cy="315200"/>
            </a:xfrm>
            <a:custGeom>
              <a:avLst/>
              <a:gdLst>
                <a:gd name="connsiteX0" fmla="*/ 441238 w 632222"/>
                <a:gd name="connsiteY0" fmla="*/ 127322 h 561974"/>
                <a:gd name="connsiteX1" fmla="*/ 237083 w 632222"/>
                <a:gd name="connsiteY1" fmla="*/ 331478 h 561974"/>
                <a:gd name="connsiteX2" fmla="*/ 229400 w 632222"/>
                <a:gd name="connsiteY2" fmla="*/ 402822 h 561974"/>
                <a:gd name="connsiteX3" fmla="*/ 300745 w 632222"/>
                <a:gd name="connsiteY3" fmla="*/ 395139 h 561974"/>
                <a:gd name="connsiteX4" fmla="*/ 504900 w 632222"/>
                <a:gd name="connsiteY4" fmla="*/ 190984 h 561974"/>
                <a:gd name="connsiteX5" fmla="*/ 52685 w 632222"/>
                <a:gd name="connsiteY5" fmla="*/ 70246 h 561974"/>
                <a:gd name="connsiteX6" fmla="*/ 353430 w 632222"/>
                <a:gd name="connsiteY6" fmla="*/ 70246 h 561974"/>
                <a:gd name="connsiteX7" fmla="*/ 361113 w 632222"/>
                <a:gd name="connsiteY7" fmla="*/ 75734 h 561974"/>
                <a:gd name="connsiteX8" fmla="*/ 358918 w 632222"/>
                <a:gd name="connsiteY8" fmla="*/ 85612 h 561974"/>
                <a:gd name="connsiteX9" fmla="*/ 323794 w 632222"/>
                <a:gd name="connsiteY9" fmla="*/ 120736 h 561974"/>
                <a:gd name="connsiteX10" fmla="*/ 318306 w 632222"/>
                <a:gd name="connsiteY10" fmla="*/ 122931 h 561974"/>
                <a:gd name="connsiteX11" fmla="*/ 52685 w 632222"/>
                <a:gd name="connsiteY11" fmla="*/ 122931 h 561974"/>
                <a:gd name="connsiteX12" fmla="*/ 52685 w 632222"/>
                <a:gd name="connsiteY12" fmla="*/ 509289 h 561974"/>
                <a:gd name="connsiteX13" fmla="*/ 439043 w 632222"/>
                <a:gd name="connsiteY13" fmla="*/ 509289 h 561974"/>
                <a:gd name="connsiteX14" fmla="*/ 439043 w 632222"/>
                <a:gd name="connsiteY14" fmla="*/ 384162 h 561974"/>
                <a:gd name="connsiteX15" fmla="*/ 441238 w 632222"/>
                <a:gd name="connsiteY15" fmla="*/ 378674 h 561974"/>
                <a:gd name="connsiteX16" fmla="*/ 476362 w 632222"/>
                <a:gd name="connsiteY16" fmla="*/ 343550 h 561974"/>
                <a:gd name="connsiteX17" fmla="*/ 486240 w 632222"/>
                <a:gd name="connsiteY17" fmla="*/ 341355 h 561974"/>
                <a:gd name="connsiteX18" fmla="*/ 491728 w 632222"/>
                <a:gd name="connsiteY18" fmla="*/ 350136 h 561974"/>
                <a:gd name="connsiteX19" fmla="*/ 491728 w 632222"/>
                <a:gd name="connsiteY19" fmla="*/ 509289 h 561974"/>
                <a:gd name="connsiteX20" fmla="*/ 476362 w 632222"/>
                <a:gd name="connsiteY20" fmla="*/ 546608 h 561974"/>
                <a:gd name="connsiteX21" fmla="*/ 439043 w 632222"/>
                <a:gd name="connsiteY21" fmla="*/ 561974 h 561974"/>
                <a:gd name="connsiteX22" fmla="*/ 52685 w 632222"/>
                <a:gd name="connsiteY22" fmla="*/ 561974 h 561974"/>
                <a:gd name="connsiteX23" fmla="*/ 15367 w 632222"/>
                <a:gd name="connsiteY23" fmla="*/ 546608 h 561974"/>
                <a:gd name="connsiteX24" fmla="*/ 0 w 632222"/>
                <a:gd name="connsiteY24" fmla="*/ 509289 h 561974"/>
                <a:gd name="connsiteX25" fmla="*/ 0 w 632222"/>
                <a:gd name="connsiteY25" fmla="*/ 122931 h 561974"/>
                <a:gd name="connsiteX26" fmla="*/ 15367 w 632222"/>
                <a:gd name="connsiteY26" fmla="*/ 85612 h 561974"/>
                <a:gd name="connsiteX27" fmla="*/ 52685 w 632222"/>
                <a:gd name="connsiteY27" fmla="*/ 70246 h 561974"/>
                <a:gd name="connsiteX28" fmla="*/ 520815 w 632222"/>
                <a:gd name="connsiteY28" fmla="*/ 52685 h 561974"/>
                <a:gd name="connsiteX29" fmla="*/ 512583 w 632222"/>
                <a:gd name="connsiteY29" fmla="*/ 55978 h 561974"/>
                <a:gd name="connsiteX30" fmla="*/ 478557 w 632222"/>
                <a:gd name="connsiteY30" fmla="*/ 90004 h 561974"/>
                <a:gd name="connsiteX31" fmla="*/ 542218 w 632222"/>
                <a:gd name="connsiteY31" fmla="*/ 153665 h 561974"/>
                <a:gd name="connsiteX32" fmla="*/ 576244 w 632222"/>
                <a:gd name="connsiteY32" fmla="*/ 119639 h 561974"/>
                <a:gd name="connsiteX33" fmla="*/ 579537 w 632222"/>
                <a:gd name="connsiteY33" fmla="*/ 111407 h 561974"/>
                <a:gd name="connsiteX34" fmla="*/ 576244 w 632222"/>
                <a:gd name="connsiteY34" fmla="*/ 103175 h 561974"/>
                <a:gd name="connsiteX35" fmla="*/ 529047 w 632222"/>
                <a:gd name="connsiteY35" fmla="*/ 55978 h 561974"/>
                <a:gd name="connsiteX36" fmla="*/ 520815 w 632222"/>
                <a:gd name="connsiteY36" fmla="*/ 52685 h 561974"/>
                <a:gd name="connsiteX37" fmla="*/ 520815 w 632222"/>
                <a:gd name="connsiteY37" fmla="*/ 0 h 561974"/>
                <a:gd name="connsiteX38" fmla="*/ 566366 w 632222"/>
                <a:gd name="connsiteY38" fmla="*/ 18659 h 561974"/>
                <a:gd name="connsiteX39" fmla="*/ 613563 w 632222"/>
                <a:gd name="connsiteY39" fmla="*/ 65856 h 561974"/>
                <a:gd name="connsiteX40" fmla="*/ 632222 w 632222"/>
                <a:gd name="connsiteY40" fmla="*/ 111407 h 561974"/>
                <a:gd name="connsiteX41" fmla="*/ 613563 w 632222"/>
                <a:gd name="connsiteY41" fmla="*/ 156958 h 561974"/>
                <a:gd name="connsiteX42" fmla="*/ 324892 w 632222"/>
                <a:gd name="connsiteY42" fmla="*/ 445629 h 561974"/>
                <a:gd name="connsiteX43" fmla="*/ 226107 w 632222"/>
                <a:gd name="connsiteY43" fmla="*/ 456605 h 561974"/>
                <a:gd name="connsiteX44" fmla="*/ 188789 w 632222"/>
                <a:gd name="connsiteY44" fmla="*/ 443433 h 561974"/>
                <a:gd name="connsiteX45" fmla="*/ 175617 w 632222"/>
                <a:gd name="connsiteY45" fmla="*/ 406115 h 561974"/>
                <a:gd name="connsiteX46" fmla="*/ 186593 w 632222"/>
                <a:gd name="connsiteY46" fmla="*/ 307330 h 561974"/>
                <a:gd name="connsiteX47" fmla="*/ 475264 w 632222"/>
                <a:gd name="connsiteY47" fmla="*/ 18659 h 561974"/>
                <a:gd name="connsiteX48" fmla="*/ 520815 w 632222"/>
                <a:gd name="connsiteY48" fmla="*/ 0 h 5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32222" h="561974">
                  <a:moveTo>
                    <a:pt x="441238" y="127322"/>
                  </a:moveTo>
                  <a:lnTo>
                    <a:pt x="237083" y="331478"/>
                  </a:lnTo>
                  <a:lnTo>
                    <a:pt x="229400" y="402822"/>
                  </a:lnTo>
                  <a:lnTo>
                    <a:pt x="300745" y="395139"/>
                  </a:lnTo>
                  <a:lnTo>
                    <a:pt x="504900" y="190984"/>
                  </a:lnTo>
                  <a:close/>
                  <a:moveTo>
                    <a:pt x="52685" y="70246"/>
                  </a:moveTo>
                  <a:lnTo>
                    <a:pt x="353430" y="70246"/>
                  </a:lnTo>
                  <a:cubicBezTo>
                    <a:pt x="357089" y="70246"/>
                    <a:pt x="359649" y="72075"/>
                    <a:pt x="361113" y="75734"/>
                  </a:cubicBezTo>
                  <a:cubicBezTo>
                    <a:pt x="362577" y="79393"/>
                    <a:pt x="361845" y="82685"/>
                    <a:pt x="358918" y="85612"/>
                  </a:cubicBezTo>
                  <a:lnTo>
                    <a:pt x="323794" y="120736"/>
                  </a:lnTo>
                  <a:cubicBezTo>
                    <a:pt x="322331" y="122199"/>
                    <a:pt x="320502" y="122931"/>
                    <a:pt x="318306" y="122931"/>
                  </a:cubicBezTo>
                  <a:lnTo>
                    <a:pt x="52685" y="122931"/>
                  </a:lnTo>
                  <a:lnTo>
                    <a:pt x="52685" y="509289"/>
                  </a:lnTo>
                  <a:lnTo>
                    <a:pt x="439043" y="509289"/>
                  </a:lnTo>
                  <a:lnTo>
                    <a:pt x="439043" y="384162"/>
                  </a:lnTo>
                  <a:cubicBezTo>
                    <a:pt x="439043" y="381966"/>
                    <a:pt x="439775" y="380137"/>
                    <a:pt x="441238" y="378674"/>
                  </a:cubicBezTo>
                  <a:lnTo>
                    <a:pt x="476362" y="343550"/>
                  </a:lnTo>
                  <a:cubicBezTo>
                    <a:pt x="479289" y="340623"/>
                    <a:pt x="482581" y="339892"/>
                    <a:pt x="486240" y="341355"/>
                  </a:cubicBezTo>
                  <a:cubicBezTo>
                    <a:pt x="489899" y="342818"/>
                    <a:pt x="491728" y="345745"/>
                    <a:pt x="491728" y="350136"/>
                  </a:cubicBezTo>
                  <a:lnTo>
                    <a:pt x="491728" y="509289"/>
                  </a:lnTo>
                  <a:cubicBezTo>
                    <a:pt x="491728" y="523924"/>
                    <a:pt x="486606" y="536363"/>
                    <a:pt x="476362" y="546608"/>
                  </a:cubicBezTo>
                  <a:cubicBezTo>
                    <a:pt x="466117" y="556852"/>
                    <a:pt x="453678" y="561974"/>
                    <a:pt x="439043" y="561974"/>
                  </a:cubicBezTo>
                  <a:lnTo>
                    <a:pt x="52685" y="561974"/>
                  </a:lnTo>
                  <a:cubicBezTo>
                    <a:pt x="38050" y="561974"/>
                    <a:pt x="25611" y="556852"/>
                    <a:pt x="15367" y="546608"/>
                  </a:cubicBezTo>
                  <a:cubicBezTo>
                    <a:pt x="5122" y="536363"/>
                    <a:pt x="0" y="523924"/>
                    <a:pt x="0" y="509289"/>
                  </a:cubicBezTo>
                  <a:lnTo>
                    <a:pt x="0" y="122931"/>
                  </a:lnTo>
                  <a:cubicBezTo>
                    <a:pt x="0" y="108296"/>
                    <a:pt x="5122" y="95857"/>
                    <a:pt x="15367" y="85612"/>
                  </a:cubicBezTo>
                  <a:cubicBezTo>
                    <a:pt x="25611" y="75368"/>
                    <a:pt x="38050" y="70246"/>
                    <a:pt x="52685" y="70246"/>
                  </a:cubicBezTo>
                  <a:close/>
                  <a:moveTo>
                    <a:pt x="520815" y="52685"/>
                  </a:moveTo>
                  <a:cubicBezTo>
                    <a:pt x="517522" y="52685"/>
                    <a:pt x="514778" y="53783"/>
                    <a:pt x="512583" y="55978"/>
                  </a:cubicBezTo>
                  <a:lnTo>
                    <a:pt x="478557" y="90004"/>
                  </a:lnTo>
                  <a:lnTo>
                    <a:pt x="542218" y="153665"/>
                  </a:lnTo>
                  <a:lnTo>
                    <a:pt x="576244" y="119639"/>
                  </a:lnTo>
                  <a:cubicBezTo>
                    <a:pt x="578439" y="117444"/>
                    <a:pt x="579537" y="114700"/>
                    <a:pt x="579537" y="111407"/>
                  </a:cubicBezTo>
                  <a:cubicBezTo>
                    <a:pt x="579537" y="108114"/>
                    <a:pt x="578439" y="105370"/>
                    <a:pt x="576244" y="103175"/>
                  </a:cubicBezTo>
                  <a:lnTo>
                    <a:pt x="529047" y="55978"/>
                  </a:lnTo>
                  <a:cubicBezTo>
                    <a:pt x="526852" y="53783"/>
                    <a:pt x="524108" y="52685"/>
                    <a:pt x="520815" y="52685"/>
                  </a:cubicBezTo>
                  <a:close/>
                  <a:moveTo>
                    <a:pt x="520815" y="0"/>
                  </a:moveTo>
                  <a:cubicBezTo>
                    <a:pt x="538743" y="0"/>
                    <a:pt x="553926" y="6220"/>
                    <a:pt x="566366" y="18659"/>
                  </a:cubicBezTo>
                  <a:lnTo>
                    <a:pt x="613563" y="65856"/>
                  </a:lnTo>
                  <a:cubicBezTo>
                    <a:pt x="626002" y="78296"/>
                    <a:pt x="632222" y="93480"/>
                    <a:pt x="632222" y="111407"/>
                  </a:cubicBezTo>
                  <a:cubicBezTo>
                    <a:pt x="632222" y="129335"/>
                    <a:pt x="626002" y="144518"/>
                    <a:pt x="613563" y="156958"/>
                  </a:cubicBezTo>
                  <a:lnTo>
                    <a:pt x="324892" y="445629"/>
                  </a:lnTo>
                  <a:lnTo>
                    <a:pt x="226107" y="456605"/>
                  </a:lnTo>
                  <a:cubicBezTo>
                    <a:pt x="211472" y="458068"/>
                    <a:pt x="199033" y="453678"/>
                    <a:pt x="188789" y="443433"/>
                  </a:cubicBezTo>
                  <a:cubicBezTo>
                    <a:pt x="178544" y="433189"/>
                    <a:pt x="174154" y="420750"/>
                    <a:pt x="175617" y="406115"/>
                  </a:cubicBezTo>
                  <a:lnTo>
                    <a:pt x="186593" y="307330"/>
                  </a:lnTo>
                  <a:lnTo>
                    <a:pt x="475264" y="18659"/>
                  </a:lnTo>
                  <a:cubicBezTo>
                    <a:pt x="487704" y="6220"/>
                    <a:pt x="502887" y="0"/>
                    <a:pt x="52081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3" name="TextBox 112">
              <a:extLst>
                <a:ext uri="{FF2B5EF4-FFF2-40B4-BE49-F238E27FC236}">
                  <a16:creationId xmlns:a16="http://schemas.microsoft.com/office/drawing/2014/main" id="{AF8F263B-9892-E843-A9CB-6E853DC79347}"/>
                </a:ext>
              </a:extLst>
            </p:cNvPr>
            <p:cNvSpPr txBox="1"/>
            <p:nvPr/>
          </p:nvSpPr>
          <p:spPr>
            <a:xfrm>
              <a:off x="1128375" y="4948240"/>
              <a:ext cx="1710295" cy="338554"/>
            </a:xfrm>
            <a:prstGeom prst="rect">
              <a:avLst/>
            </a:prstGeom>
            <a:noFill/>
          </p:spPr>
          <p:txBody>
            <a:bodyPr wrap="none" rtlCol="0">
              <a:spAutoFit/>
            </a:bodyPr>
            <a:lstStyle/>
            <a:p>
              <a:r>
                <a:rPr lang="en-US" sz="1050" dirty="0" err="1">
                  <a:solidFill>
                    <a:schemeClr val="accent1"/>
                  </a:solidFill>
                </a:rPr>
                <a:t>yunh@uchicago.edu</a:t>
              </a:r>
              <a:endParaRPr lang="en-US" sz="1050" dirty="0">
                <a:solidFill>
                  <a:schemeClr val="accent1"/>
                </a:solidFill>
              </a:endParaRPr>
            </a:p>
          </p:txBody>
        </p:sp>
      </p:grpSp>
      <p:grpSp>
        <p:nvGrpSpPr>
          <p:cNvPr id="115" name="Group 114">
            <a:extLst>
              <a:ext uri="{FF2B5EF4-FFF2-40B4-BE49-F238E27FC236}">
                <a16:creationId xmlns:a16="http://schemas.microsoft.com/office/drawing/2014/main" id="{C411D5F0-D2DF-3948-AE34-91A3F69CCDB1}"/>
              </a:ext>
            </a:extLst>
          </p:cNvPr>
          <p:cNvGrpSpPr/>
          <p:nvPr/>
        </p:nvGrpSpPr>
        <p:grpSpPr>
          <a:xfrm>
            <a:off x="4971572" y="4409937"/>
            <a:ext cx="1935202" cy="259483"/>
            <a:chOff x="623886" y="4940817"/>
            <a:chExt cx="2580267" cy="345977"/>
          </a:xfrm>
        </p:grpSpPr>
        <p:sp>
          <p:nvSpPr>
            <p:cNvPr id="117" name="Freeform: Shape 44">
              <a:extLst>
                <a:ext uri="{FF2B5EF4-FFF2-40B4-BE49-F238E27FC236}">
                  <a16:creationId xmlns:a16="http://schemas.microsoft.com/office/drawing/2014/main" id="{1DEFEEF7-1706-2741-8226-8FBA81F047A9}"/>
                </a:ext>
              </a:extLst>
            </p:cNvPr>
            <p:cNvSpPr/>
            <p:nvPr/>
          </p:nvSpPr>
          <p:spPr>
            <a:xfrm>
              <a:off x="623886" y="4940817"/>
              <a:ext cx="354601" cy="315200"/>
            </a:xfrm>
            <a:custGeom>
              <a:avLst/>
              <a:gdLst>
                <a:gd name="connsiteX0" fmla="*/ 441238 w 632222"/>
                <a:gd name="connsiteY0" fmla="*/ 127322 h 561974"/>
                <a:gd name="connsiteX1" fmla="*/ 237083 w 632222"/>
                <a:gd name="connsiteY1" fmla="*/ 331478 h 561974"/>
                <a:gd name="connsiteX2" fmla="*/ 229400 w 632222"/>
                <a:gd name="connsiteY2" fmla="*/ 402822 h 561974"/>
                <a:gd name="connsiteX3" fmla="*/ 300745 w 632222"/>
                <a:gd name="connsiteY3" fmla="*/ 395139 h 561974"/>
                <a:gd name="connsiteX4" fmla="*/ 504900 w 632222"/>
                <a:gd name="connsiteY4" fmla="*/ 190984 h 561974"/>
                <a:gd name="connsiteX5" fmla="*/ 52685 w 632222"/>
                <a:gd name="connsiteY5" fmla="*/ 70246 h 561974"/>
                <a:gd name="connsiteX6" fmla="*/ 353430 w 632222"/>
                <a:gd name="connsiteY6" fmla="*/ 70246 h 561974"/>
                <a:gd name="connsiteX7" fmla="*/ 361113 w 632222"/>
                <a:gd name="connsiteY7" fmla="*/ 75734 h 561974"/>
                <a:gd name="connsiteX8" fmla="*/ 358918 w 632222"/>
                <a:gd name="connsiteY8" fmla="*/ 85612 h 561974"/>
                <a:gd name="connsiteX9" fmla="*/ 323794 w 632222"/>
                <a:gd name="connsiteY9" fmla="*/ 120736 h 561974"/>
                <a:gd name="connsiteX10" fmla="*/ 318306 w 632222"/>
                <a:gd name="connsiteY10" fmla="*/ 122931 h 561974"/>
                <a:gd name="connsiteX11" fmla="*/ 52685 w 632222"/>
                <a:gd name="connsiteY11" fmla="*/ 122931 h 561974"/>
                <a:gd name="connsiteX12" fmla="*/ 52685 w 632222"/>
                <a:gd name="connsiteY12" fmla="*/ 509289 h 561974"/>
                <a:gd name="connsiteX13" fmla="*/ 439043 w 632222"/>
                <a:gd name="connsiteY13" fmla="*/ 509289 h 561974"/>
                <a:gd name="connsiteX14" fmla="*/ 439043 w 632222"/>
                <a:gd name="connsiteY14" fmla="*/ 384162 h 561974"/>
                <a:gd name="connsiteX15" fmla="*/ 441238 w 632222"/>
                <a:gd name="connsiteY15" fmla="*/ 378674 h 561974"/>
                <a:gd name="connsiteX16" fmla="*/ 476362 w 632222"/>
                <a:gd name="connsiteY16" fmla="*/ 343550 h 561974"/>
                <a:gd name="connsiteX17" fmla="*/ 486240 w 632222"/>
                <a:gd name="connsiteY17" fmla="*/ 341355 h 561974"/>
                <a:gd name="connsiteX18" fmla="*/ 491728 w 632222"/>
                <a:gd name="connsiteY18" fmla="*/ 350136 h 561974"/>
                <a:gd name="connsiteX19" fmla="*/ 491728 w 632222"/>
                <a:gd name="connsiteY19" fmla="*/ 509289 h 561974"/>
                <a:gd name="connsiteX20" fmla="*/ 476362 w 632222"/>
                <a:gd name="connsiteY20" fmla="*/ 546608 h 561974"/>
                <a:gd name="connsiteX21" fmla="*/ 439043 w 632222"/>
                <a:gd name="connsiteY21" fmla="*/ 561974 h 561974"/>
                <a:gd name="connsiteX22" fmla="*/ 52685 w 632222"/>
                <a:gd name="connsiteY22" fmla="*/ 561974 h 561974"/>
                <a:gd name="connsiteX23" fmla="*/ 15367 w 632222"/>
                <a:gd name="connsiteY23" fmla="*/ 546608 h 561974"/>
                <a:gd name="connsiteX24" fmla="*/ 0 w 632222"/>
                <a:gd name="connsiteY24" fmla="*/ 509289 h 561974"/>
                <a:gd name="connsiteX25" fmla="*/ 0 w 632222"/>
                <a:gd name="connsiteY25" fmla="*/ 122931 h 561974"/>
                <a:gd name="connsiteX26" fmla="*/ 15367 w 632222"/>
                <a:gd name="connsiteY26" fmla="*/ 85612 h 561974"/>
                <a:gd name="connsiteX27" fmla="*/ 52685 w 632222"/>
                <a:gd name="connsiteY27" fmla="*/ 70246 h 561974"/>
                <a:gd name="connsiteX28" fmla="*/ 520815 w 632222"/>
                <a:gd name="connsiteY28" fmla="*/ 52685 h 561974"/>
                <a:gd name="connsiteX29" fmla="*/ 512583 w 632222"/>
                <a:gd name="connsiteY29" fmla="*/ 55978 h 561974"/>
                <a:gd name="connsiteX30" fmla="*/ 478557 w 632222"/>
                <a:gd name="connsiteY30" fmla="*/ 90004 h 561974"/>
                <a:gd name="connsiteX31" fmla="*/ 542218 w 632222"/>
                <a:gd name="connsiteY31" fmla="*/ 153665 h 561974"/>
                <a:gd name="connsiteX32" fmla="*/ 576244 w 632222"/>
                <a:gd name="connsiteY32" fmla="*/ 119639 h 561974"/>
                <a:gd name="connsiteX33" fmla="*/ 579537 w 632222"/>
                <a:gd name="connsiteY33" fmla="*/ 111407 h 561974"/>
                <a:gd name="connsiteX34" fmla="*/ 576244 w 632222"/>
                <a:gd name="connsiteY34" fmla="*/ 103175 h 561974"/>
                <a:gd name="connsiteX35" fmla="*/ 529047 w 632222"/>
                <a:gd name="connsiteY35" fmla="*/ 55978 h 561974"/>
                <a:gd name="connsiteX36" fmla="*/ 520815 w 632222"/>
                <a:gd name="connsiteY36" fmla="*/ 52685 h 561974"/>
                <a:gd name="connsiteX37" fmla="*/ 520815 w 632222"/>
                <a:gd name="connsiteY37" fmla="*/ 0 h 561974"/>
                <a:gd name="connsiteX38" fmla="*/ 566366 w 632222"/>
                <a:gd name="connsiteY38" fmla="*/ 18659 h 561974"/>
                <a:gd name="connsiteX39" fmla="*/ 613563 w 632222"/>
                <a:gd name="connsiteY39" fmla="*/ 65856 h 561974"/>
                <a:gd name="connsiteX40" fmla="*/ 632222 w 632222"/>
                <a:gd name="connsiteY40" fmla="*/ 111407 h 561974"/>
                <a:gd name="connsiteX41" fmla="*/ 613563 w 632222"/>
                <a:gd name="connsiteY41" fmla="*/ 156958 h 561974"/>
                <a:gd name="connsiteX42" fmla="*/ 324892 w 632222"/>
                <a:gd name="connsiteY42" fmla="*/ 445629 h 561974"/>
                <a:gd name="connsiteX43" fmla="*/ 226107 w 632222"/>
                <a:gd name="connsiteY43" fmla="*/ 456605 h 561974"/>
                <a:gd name="connsiteX44" fmla="*/ 188789 w 632222"/>
                <a:gd name="connsiteY44" fmla="*/ 443433 h 561974"/>
                <a:gd name="connsiteX45" fmla="*/ 175617 w 632222"/>
                <a:gd name="connsiteY45" fmla="*/ 406115 h 561974"/>
                <a:gd name="connsiteX46" fmla="*/ 186593 w 632222"/>
                <a:gd name="connsiteY46" fmla="*/ 307330 h 561974"/>
                <a:gd name="connsiteX47" fmla="*/ 475264 w 632222"/>
                <a:gd name="connsiteY47" fmla="*/ 18659 h 561974"/>
                <a:gd name="connsiteX48" fmla="*/ 520815 w 632222"/>
                <a:gd name="connsiteY48" fmla="*/ 0 h 5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32222" h="561974">
                  <a:moveTo>
                    <a:pt x="441238" y="127322"/>
                  </a:moveTo>
                  <a:lnTo>
                    <a:pt x="237083" y="331478"/>
                  </a:lnTo>
                  <a:lnTo>
                    <a:pt x="229400" y="402822"/>
                  </a:lnTo>
                  <a:lnTo>
                    <a:pt x="300745" y="395139"/>
                  </a:lnTo>
                  <a:lnTo>
                    <a:pt x="504900" y="190984"/>
                  </a:lnTo>
                  <a:close/>
                  <a:moveTo>
                    <a:pt x="52685" y="70246"/>
                  </a:moveTo>
                  <a:lnTo>
                    <a:pt x="353430" y="70246"/>
                  </a:lnTo>
                  <a:cubicBezTo>
                    <a:pt x="357089" y="70246"/>
                    <a:pt x="359649" y="72075"/>
                    <a:pt x="361113" y="75734"/>
                  </a:cubicBezTo>
                  <a:cubicBezTo>
                    <a:pt x="362577" y="79393"/>
                    <a:pt x="361845" y="82685"/>
                    <a:pt x="358918" y="85612"/>
                  </a:cubicBezTo>
                  <a:lnTo>
                    <a:pt x="323794" y="120736"/>
                  </a:lnTo>
                  <a:cubicBezTo>
                    <a:pt x="322331" y="122199"/>
                    <a:pt x="320502" y="122931"/>
                    <a:pt x="318306" y="122931"/>
                  </a:cubicBezTo>
                  <a:lnTo>
                    <a:pt x="52685" y="122931"/>
                  </a:lnTo>
                  <a:lnTo>
                    <a:pt x="52685" y="509289"/>
                  </a:lnTo>
                  <a:lnTo>
                    <a:pt x="439043" y="509289"/>
                  </a:lnTo>
                  <a:lnTo>
                    <a:pt x="439043" y="384162"/>
                  </a:lnTo>
                  <a:cubicBezTo>
                    <a:pt x="439043" y="381966"/>
                    <a:pt x="439775" y="380137"/>
                    <a:pt x="441238" y="378674"/>
                  </a:cubicBezTo>
                  <a:lnTo>
                    <a:pt x="476362" y="343550"/>
                  </a:lnTo>
                  <a:cubicBezTo>
                    <a:pt x="479289" y="340623"/>
                    <a:pt x="482581" y="339892"/>
                    <a:pt x="486240" y="341355"/>
                  </a:cubicBezTo>
                  <a:cubicBezTo>
                    <a:pt x="489899" y="342818"/>
                    <a:pt x="491728" y="345745"/>
                    <a:pt x="491728" y="350136"/>
                  </a:cubicBezTo>
                  <a:lnTo>
                    <a:pt x="491728" y="509289"/>
                  </a:lnTo>
                  <a:cubicBezTo>
                    <a:pt x="491728" y="523924"/>
                    <a:pt x="486606" y="536363"/>
                    <a:pt x="476362" y="546608"/>
                  </a:cubicBezTo>
                  <a:cubicBezTo>
                    <a:pt x="466117" y="556852"/>
                    <a:pt x="453678" y="561974"/>
                    <a:pt x="439043" y="561974"/>
                  </a:cubicBezTo>
                  <a:lnTo>
                    <a:pt x="52685" y="561974"/>
                  </a:lnTo>
                  <a:cubicBezTo>
                    <a:pt x="38050" y="561974"/>
                    <a:pt x="25611" y="556852"/>
                    <a:pt x="15367" y="546608"/>
                  </a:cubicBezTo>
                  <a:cubicBezTo>
                    <a:pt x="5122" y="536363"/>
                    <a:pt x="0" y="523924"/>
                    <a:pt x="0" y="509289"/>
                  </a:cubicBezTo>
                  <a:lnTo>
                    <a:pt x="0" y="122931"/>
                  </a:lnTo>
                  <a:cubicBezTo>
                    <a:pt x="0" y="108296"/>
                    <a:pt x="5122" y="95857"/>
                    <a:pt x="15367" y="85612"/>
                  </a:cubicBezTo>
                  <a:cubicBezTo>
                    <a:pt x="25611" y="75368"/>
                    <a:pt x="38050" y="70246"/>
                    <a:pt x="52685" y="70246"/>
                  </a:cubicBezTo>
                  <a:close/>
                  <a:moveTo>
                    <a:pt x="520815" y="52685"/>
                  </a:moveTo>
                  <a:cubicBezTo>
                    <a:pt x="517522" y="52685"/>
                    <a:pt x="514778" y="53783"/>
                    <a:pt x="512583" y="55978"/>
                  </a:cubicBezTo>
                  <a:lnTo>
                    <a:pt x="478557" y="90004"/>
                  </a:lnTo>
                  <a:lnTo>
                    <a:pt x="542218" y="153665"/>
                  </a:lnTo>
                  <a:lnTo>
                    <a:pt x="576244" y="119639"/>
                  </a:lnTo>
                  <a:cubicBezTo>
                    <a:pt x="578439" y="117444"/>
                    <a:pt x="579537" y="114700"/>
                    <a:pt x="579537" y="111407"/>
                  </a:cubicBezTo>
                  <a:cubicBezTo>
                    <a:pt x="579537" y="108114"/>
                    <a:pt x="578439" y="105370"/>
                    <a:pt x="576244" y="103175"/>
                  </a:cubicBezTo>
                  <a:lnTo>
                    <a:pt x="529047" y="55978"/>
                  </a:lnTo>
                  <a:cubicBezTo>
                    <a:pt x="526852" y="53783"/>
                    <a:pt x="524108" y="52685"/>
                    <a:pt x="520815" y="52685"/>
                  </a:cubicBezTo>
                  <a:close/>
                  <a:moveTo>
                    <a:pt x="520815" y="0"/>
                  </a:moveTo>
                  <a:cubicBezTo>
                    <a:pt x="538743" y="0"/>
                    <a:pt x="553926" y="6220"/>
                    <a:pt x="566366" y="18659"/>
                  </a:cubicBezTo>
                  <a:lnTo>
                    <a:pt x="613563" y="65856"/>
                  </a:lnTo>
                  <a:cubicBezTo>
                    <a:pt x="626002" y="78296"/>
                    <a:pt x="632222" y="93480"/>
                    <a:pt x="632222" y="111407"/>
                  </a:cubicBezTo>
                  <a:cubicBezTo>
                    <a:pt x="632222" y="129335"/>
                    <a:pt x="626002" y="144518"/>
                    <a:pt x="613563" y="156958"/>
                  </a:cubicBezTo>
                  <a:lnTo>
                    <a:pt x="324892" y="445629"/>
                  </a:lnTo>
                  <a:lnTo>
                    <a:pt x="226107" y="456605"/>
                  </a:lnTo>
                  <a:cubicBezTo>
                    <a:pt x="211472" y="458068"/>
                    <a:pt x="199033" y="453678"/>
                    <a:pt x="188789" y="443433"/>
                  </a:cubicBezTo>
                  <a:cubicBezTo>
                    <a:pt x="178544" y="433189"/>
                    <a:pt x="174154" y="420750"/>
                    <a:pt x="175617" y="406115"/>
                  </a:cubicBezTo>
                  <a:lnTo>
                    <a:pt x="186593" y="307330"/>
                  </a:lnTo>
                  <a:lnTo>
                    <a:pt x="475264" y="18659"/>
                  </a:lnTo>
                  <a:cubicBezTo>
                    <a:pt x="487704" y="6220"/>
                    <a:pt x="502887" y="0"/>
                    <a:pt x="52081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8" name="TextBox 117">
              <a:extLst>
                <a:ext uri="{FF2B5EF4-FFF2-40B4-BE49-F238E27FC236}">
                  <a16:creationId xmlns:a16="http://schemas.microsoft.com/office/drawing/2014/main" id="{05008913-D1F3-1041-81CB-92AC7C1C2735}"/>
                </a:ext>
              </a:extLst>
            </p:cNvPr>
            <p:cNvSpPr txBox="1"/>
            <p:nvPr/>
          </p:nvSpPr>
          <p:spPr>
            <a:xfrm>
              <a:off x="1128374" y="4948240"/>
              <a:ext cx="2075779" cy="338554"/>
            </a:xfrm>
            <a:prstGeom prst="rect">
              <a:avLst/>
            </a:prstGeom>
            <a:noFill/>
          </p:spPr>
          <p:txBody>
            <a:bodyPr wrap="none" rtlCol="0">
              <a:spAutoFit/>
            </a:bodyPr>
            <a:lstStyle/>
            <a:p>
              <a:r>
                <a:rPr lang="en-US" sz="1050" dirty="0" err="1">
                  <a:solidFill>
                    <a:schemeClr val="accent1"/>
                  </a:solidFill>
                </a:rPr>
                <a:t>yihengzhu@uchicago.edu</a:t>
              </a:r>
              <a:endParaRPr lang="en-US" sz="1050" dirty="0">
                <a:solidFill>
                  <a:schemeClr val="accent1"/>
                </a:solidFill>
              </a:endParaRPr>
            </a:p>
          </p:txBody>
        </p:sp>
      </p:grpSp>
      <p:grpSp>
        <p:nvGrpSpPr>
          <p:cNvPr id="120" name="Group 119">
            <a:extLst>
              <a:ext uri="{FF2B5EF4-FFF2-40B4-BE49-F238E27FC236}">
                <a16:creationId xmlns:a16="http://schemas.microsoft.com/office/drawing/2014/main" id="{E1390BE9-3E1B-D548-9F6B-D88CB860B181}"/>
              </a:ext>
            </a:extLst>
          </p:cNvPr>
          <p:cNvGrpSpPr/>
          <p:nvPr/>
        </p:nvGrpSpPr>
        <p:grpSpPr>
          <a:xfrm>
            <a:off x="7095684" y="4409937"/>
            <a:ext cx="1903142" cy="259483"/>
            <a:chOff x="623886" y="4940817"/>
            <a:chExt cx="2537521" cy="345977"/>
          </a:xfrm>
        </p:grpSpPr>
        <p:sp>
          <p:nvSpPr>
            <p:cNvPr id="122" name="Freeform: Shape 49">
              <a:extLst>
                <a:ext uri="{FF2B5EF4-FFF2-40B4-BE49-F238E27FC236}">
                  <a16:creationId xmlns:a16="http://schemas.microsoft.com/office/drawing/2014/main" id="{490AAA15-B3B0-D64A-869D-C2D634BAE8C0}"/>
                </a:ext>
              </a:extLst>
            </p:cNvPr>
            <p:cNvSpPr/>
            <p:nvPr/>
          </p:nvSpPr>
          <p:spPr>
            <a:xfrm>
              <a:off x="623886" y="4940817"/>
              <a:ext cx="354601" cy="315200"/>
            </a:xfrm>
            <a:custGeom>
              <a:avLst/>
              <a:gdLst>
                <a:gd name="connsiteX0" fmla="*/ 441238 w 632222"/>
                <a:gd name="connsiteY0" fmla="*/ 127322 h 561974"/>
                <a:gd name="connsiteX1" fmla="*/ 237083 w 632222"/>
                <a:gd name="connsiteY1" fmla="*/ 331478 h 561974"/>
                <a:gd name="connsiteX2" fmla="*/ 229400 w 632222"/>
                <a:gd name="connsiteY2" fmla="*/ 402822 h 561974"/>
                <a:gd name="connsiteX3" fmla="*/ 300745 w 632222"/>
                <a:gd name="connsiteY3" fmla="*/ 395139 h 561974"/>
                <a:gd name="connsiteX4" fmla="*/ 504900 w 632222"/>
                <a:gd name="connsiteY4" fmla="*/ 190984 h 561974"/>
                <a:gd name="connsiteX5" fmla="*/ 52685 w 632222"/>
                <a:gd name="connsiteY5" fmla="*/ 70246 h 561974"/>
                <a:gd name="connsiteX6" fmla="*/ 353430 w 632222"/>
                <a:gd name="connsiteY6" fmla="*/ 70246 h 561974"/>
                <a:gd name="connsiteX7" fmla="*/ 361113 w 632222"/>
                <a:gd name="connsiteY7" fmla="*/ 75734 h 561974"/>
                <a:gd name="connsiteX8" fmla="*/ 358918 w 632222"/>
                <a:gd name="connsiteY8" fmla="*/ 85612 h 561974"/>
                <a:gd name="connsiteX9" fmla="*/ 323794 w 632222"/>
                <a:gd name="connsiteY9" fmla="*/ 120736 h 561974"/>
                <a:gd name="connsiteX10" fmla="*/ 318306 w 632222"/>
                <a:gd name="connsiteY10" fmla="*/ 122931 h 561974"/>
                <a:gd name="connsiteX11" fmla="*/ 52685 w 632222"/>
                <a:gd name="connsiteY11" fmla="*/ 122931 h 561974"/>
                <a:gd name="connsiteX12" fmla="*/ 52685 w 632222"/>
                <a:gd name="connsiteY12" fmla="*/ 509289 h 561974"/>
                <a:gd name="connsiteX13" fmla="*/ 439043 w 632222"/>
                <a:gd name="connsiteY13" fmla="*/ 509289 h 561974"/>
                <a:gd name="connsiteX14" fmla="*/ 439043 w 632222"/>
                <a:gd name="connsiteY14" fmla="*/ 384162 h 561974"/>
                <a:gd name="connsiteX15" fmla="*/ 441238 w 632222"/>
                <a:gd name="connsiteY15" fmla="*/ 378674 h 561974"/>
                <a:gd name="connsiteX16" fmla="*/ 476362 w 632222"/>
                <a:gd name="connsiteY16" fmla="*/ 343550 h 561974"/>
                <a:gd name="connsiteX17" fmla="*/ 486240 w 632222"/>
                <a:gd name="connsiteY17" fmla="*/ 341355 h 561974"/>
                <a:gd name="connsiteX18" fmla="*/ 491728 w 632222"/>
                <a:gd name="connsiteY18" fmla="*/ 350136 h 561974"/>
                <a:gd name="connsiteX19" fmla="*/ 491728 w 632222"/>
                <a:gd name="connsiteY19" fmla="*/ 509289 h 561974"/>
                <a:gd name="connsiteX20" fmla="*/ 476362 w 632222"/>
                <a:gd name="connsiteY20" fmla="*/ 546608 h 561974"/>
                <a:gd name="connsiteX21" fmla="*/ 439043 w 632222"/>
                <a:gd name="connsiteY21" fmla="*/ 561974 h 561974"/>
                <a:gd name="connsiteX22" fmla="*/ 52685 w 632222"/>
                <a:gd name="connsiteY22" fmla="*/ 561974 h 561974"/>
                <a:gd name="connsiteX23" fmla="*/ 15367 w 632222"/>
                <a:gd name="connsiteY23" fmla="*/ 546608 h 561974"/>
                <a:gd name="connsiteX24" fmla="*/ 0 w 632222"/>
                <a:gd name="connsiteY24" fmla="*/ 509289 h 561974"/>
                <a:gd name="connsiteX25" fmla="*/ 0 w 632222"/>
                <a:gd name="connsiteY25" fmla="*/ 122931 h 561974"/>
                <a:gd name="connsiteX26" fmla="*/ 15367 w 632222"/>
                <a:gd name="connsiteY26" fmla="*/ 85612 h 561974"/>
                <a:gd name="connsiteX27" fmla="*/ 52685 w 632222"/>
                <a:gd name="connsiteY27" fmla="*/ 70246 h 561974"/>
                <a:gd name="connsiteX28" fmla="*/ 520815 w 632222"/>
                <a:gd name="connsiteY28" fmla="*/ 52685 h 561974"/>
                <a:gd name="connsiteX29" fmla="*/ 512583 w 632222"/>
                <a:gd name="connsiteY29" fmla="*/ 55978 h 561974"/>
                <a:gd name="connsiteX30" fmla="*/ 478557 w 632222"/>
                <a:gd name="connsiteY30" fmla="*/ 90004 h 561974"/>
                <a:gd name="connsiteX31" fmla="*/ 542218 w 632222"/>
                <a:gd name="connsiteY31" fmla="*/ 153665 h 561974"/>
                <a:gd name="connsiteX32" fmla="*/ 576244 w 632222"/>
                <a:gd name="connsiteY32" fmla="*/ 119639 h 561974"/>
                <a:gd name="connsiteX33" fmla="*/ 579537 w 632222"/>
                <a:gd name="connsiteY33" fmla="*/ 111407 h 561974"/>
                <a:gd name="connsiteX34" fmla="*/ 576244 w 632222"/>
                <a:gd name="connsiteY34" fmla="*/ 103175 h 561974"/>
                <a:gd name="connsiteX35" fmla="*/ 529047 w 632222"/>
                <a:gd name="connsiteY35" fmla="*/ 55978 h 561974"/>
                <a:gd name="connsiteX36" fmla="*/ 520815 w 632222"/>
                <a:gd name="connsiteY36" fmla="*/ 52685 h 561974"/>
                <a:gd name="connsiteX37" fmla="*/ 520815 w 632222"/>
                <a:gd name="connsiteY37" fmla="*/ 0 h 561974"/>
                <a:gd name="connsiteX38" fmla="*/ 566366 w 632222"/>
                <a:gd name="connsiteY38" fmla="*/ 18659 h 561974"/>
                <a:gd name="connsiteX39" fmla="*/ 613563 w 632222"/>
                <a:gd name="connsiteY39" fmla="*/ 65856 h 561974"/>
                <a:gd name="connsiteX40" fmla="*/ 632222 w 632222"/>
                <a:gd name="connsiteY40" fmla="*/ 111407 h 561974"/>
                <a:gd name="connsiteX41" fmla="*/ 613563 w 632222"/>
                <a:gd name="connsiteY41" fmla="*/ 156958 h 561974"/>
                <a:gd name="connsiteX42" fmla="*/ 324892 w 632222"/>
                <a:gd name="connsiteY42" fmla="*/ 445629 h 561974"/>
                <a:gd name="connsiteX43" fmla="*/ 226107 w 632222"/>
                <a:gd name="connsiteY43" fmla="*/ 456605 h 561974"/>
                <a:gd name="connsiteX44" fmla="*/ 188789 w 632222"/>
                <a:gd name="connsiteY44" fmla="*/ 443433 h 561974"/>
                <a:gd name="connsiteX45" fmla="*/ 175617 w 632222"/>
                <a:gd name="connsiteY45" fmla="*/ 406115 h 561974"/>
                <a:gd name="connsiteX46" fmla="*/ 186593 w 632222"/>
                <a:gd name="connsiteY46" fmla="*/ 307330 h 561974"/>
                <a:gd name="connsiteX47" fmla="*/ 475264 w 632222"/>
                <a:gd name="connsiteY47" fmla="*/ 18659 h 561974"/>
                <a:gd name="connsiteX48" fmla="*/ 520815 w 632222"/>
                <a:gd name="connsiteY48" fmla="*/ 0 h 5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32222" h="561974">
                  <a:moveTo>
                    <a:pt x="441238" y="127322"/>
                  </a:moveTo>
                  <a:lnTo>
                    <a:pt x="237083" y="331478"/>
                  </a:lnTo>
                  <a:lnTo>
                    <a:pt x="229400" y="402822"/>
                  </a:lnTo>
                  <a:lnTo>
                    <a:pt x="300745" y="395139"/>
                  </a:lnTo>
                  <a:lnTo>
                    <a:pt x="504900" y="190984"/>
                  </a:lnTo>
                  <a:close/>
                  <a:moveTo>
                    <a:pt x="52685" y="70246"/>
                  </a:moveTo>
                  <a:lnTo>
                    <a:pt x="353430" y="70246"/>
                  </a:lnTo>
                  <a:cubicBezTo>
                    <a:pt x="357089" y="70246"/>
                    <a:pt x="359649" y="72075"/>
                    <a:pt x="361113" y="75734"/>
                  </a:cubicBezTo>
                  <a:cubicBezTo>
                    <a:pt x="362577" y="79393"/>
                    <a:pt x="361845" y="82685"/>
                    <a:pt x="358918" y="85612"/>
                  </a:cubicBezTo>
                  <a:lnTo>
                    <a:pt x="323794" y="120736"/>
                  </a:lnTo>
                  <a:cubicBezTo>
                    <a:pt x="322331" y="122199"/>
                    <a:pt x="320502" y="122931"/>
                    <a:pt x="318306" y="122931"/>
                  </a:cubicBezTo>
                  <a:lnTo>
                    <a:pt x="52685" y="122931"/>
                  </a:lnTo>
                  <a:lnTo>
                    <a:pt x="52685" y="509289"/>
                  </a:lnTo>
                  <a:lnTo>
                    <a:pt x="439043" y="509289"/>
                  </a:lnTo>
                  <a:lnTo>
                    <a:pt x="439043" y="384162"/>
                  </a:lnTo>
                  <a:cubicBezTo>
                    <a:pt x="439043" y="381966"/>
                    <a:pt x="439775" y="380137"/>
                    <a:pt x="441238" y="378674"/>
                  </a:cubicBezTo>
                  <a:lnTo>
                    <a:pt x="476362" y="343550"/>
                  </a:lnTo>
                  <a:cubicBezTo>
                    <a:pt x="479289" y="340623"/>
                    <a:pt x="482581" y="339892"/>
                    <a:pt x="486240" y="341355"/>
                  </a:cubicBezTo>
                  <a:cubicBezTo>
                    <a:pt x="489899" y="342818"/>
                    <a:pt x="491728" y="345745"/>
                    <a:pt x="491728" y="350136"/>
                  </a:cubicBezTo>
                  <a:lnTo>
                    <a:pt x="491728" y="509289"/>
                  </a:lnTo>
                  <a:cubicBezTo>
                    <a:pt x="491728" y="523924"/>
                    <a:pt x="486606" y="536363"/>
                    <a:pt x="476362" y="546608"/>
                  </a:cubicBezTo>
                  <a:cubicBezTo>
                    <a:pt x="466117" y="556852"/>
                    <a:pt x="453678" y="561974"/>
                    <a:pt x="439043" y="561974"/>
                  </a:cubicBezTo>
                  <a:lnTo>
                    <a:pt x="52685" y="561974"/>
                  </a:lnTo>
                  <a:cubicBezTo>
                    <a:pt x="38050" y="561974"/>
                    <a:pt x="25611" y="556852"/>
                    <a:pt x="15367" y="546608"/>
                  </a:cubicBezTo>
                  <a:cubicBezTo>
                    <a:pt x="5122" y="536363"/>
                    <a:pt x="0" y="523924"/>
                    <a:pt x="0" y="509289"/>
                  </a:cubicBezTo>
                  <a:lnTo>
                    <a:pt x="0" y="122931"/>
                  </a:lnTo>
                  <a:cubicBezTo>
                    <a:pt x="0" y="108296"/>
                    <a:pt x="5122" y="95857"/>
                    <a:pt x="15367" y="85612"/>
                  </a:cubicBezTo>
                  <a:cubicBezTo>
                    <a:pt x="25611" y="75368"/>
                    <a:pt x="38050" y="70246"/>
                    <a:pt x="52685" y="70246"/>
                  </a:cubicBezTo>
                  <a:close/>
                  <a:moveTo>
                    <a:pt x="520815" y="52685"/>
                  </a:moveTo>
                  <a:cubicBezTo>
                    <a:pt x="517522" y="52685"/>
                    <a:pt x="514778" y="53783"/>
                    <a:pt x="512583" y="55978"/>
                  </a:cubicBezTo>
                  <a:lnTo>
                    <a:pt x="478557" y="90004"/>
                  </a:lnTo>
                  <a:lnTo>
                    <a:pt x="542218" y="153665"/>
                  </a:lnTo>
                  <a:lnTo>
                    <a:pt x="576244" y="119639"/>
                  </a:lnTo>
                  <a:cubicBezTo>
                    <a:pt x="578439" y="117444"/>
                    <a:pt x="579537" y="114700"/>
                    <a:pt x="579537" y="111407"/>
                  </a:cubicBezTo>
                  <a:cubicBezTo>
                    <a:pt x="579537" y="108114"/>
                    <a:pt x="578439" y="105370"/>
                    <a:pt x="576244" y="103175"/>
                  </a:cubicBezTo>
                  <a:lnTo>
                    <a:pt x="529047" y="55978"/>
                  </a:lnTo>
                  <a:cubicBezTo>
                    <a:pt x="526852" y="53783"/>
                    <a:pt x="524108" y="52685"/>
                    <a:pt x="520815" y="52685"/>
                  </a:cubicBezTo>
                  <a:close/>
                  <a:moveTo>
                    <a:pt x="520815" y="0"/>
                  </a:moveTo>
                  <a:cubicBezTo>
                    <a:pt x="538743" y="0"/>
                    <a:pt x="553926" y="6220"/>
                    <a:pt x="566366" y="18659"/>
                  </a:cubicBezTo>
                  <a:lnTo>
                    <a:pt x="613563" y="65856"/>
                  </a:lnTo>
                  <a:cubicBezTo>
                    <a:pt x="626002" y="78296"/>
                    <a:pt x="632222" y="93480"/>
                    <a:pt x="632222" y="111407"/>
                  </a:cubicBezTo>
                  <a:cubicBezTo>
                    <a:pt x="632222" y="129335"/>
                    <a:pt x="626002" y="144518"/>
                    <a:pt x="613563" y="156958"/>
                  </a:cubicBezTo>
                  <a:lnTo>
                    <a:pt x="324892" y="445629"/>
                  </a:lnTo>
                  <a:lnTo>
                    <a:pt x="226107" y="456605"/>
                  </a:lnTo>
                  <a:cubicBezTo>
                    <a:pt x="211472" y="458068"/>
                    <a:pt x="199033" y="453678"/>
                    <a:pt x="188789" y="443433"/>
                  </a:cubicBezTo>
                  <a:cubicBezTo>
                    <a:pt x="178544" y="433189"/>
                    <a:pt x="174154" y="420750"/>
                    <a:pt x="175617" y="406115"/>
                  </a:cubicBezTo>
                  <a:lnTo>
                    <a:pt x="186593" y="307330"/>
                  </a:lnTo>
                  <a:lnTo>
                    <a:pt x="475264" y="18659"/>
                  </a:lnTo>
                  <a:cubicBezTo>
                    <a:pt x="487704" y="6220"/>
                    <a:pt x="502887" y="0"/>
                    <a:pt x="52081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3" name="TextBox 122">
              <a:extLst>
                <a:ext uri="{FF2B5EF4-FFF2-40B4-BE49-F238E27FC236}">
                  <a16:creationId xmlns:a16="http://schemas.microsoft.com/office/drawing/2014/main" id="{0E8009D9-99A1-8440-846F-C363247397F6}"/>
                </a:ext>
              </a:extLst>
            </p:cNvPr>
            <p:cNvSpPr txBox="1"/>
            <p:nvPr/>
          </p:nvSpPr>
          <p:spPr>
            <a:xfrm>
              <a:off x="1128374" y="4948240"/>
              <a:ext cx="2033033" cy="338554"/>
            </a:xfrm>
            <a:prstGeom prst="rect">
              <a:avLst/>
            </a:prstGeom>
            <a:noFill/>
          </p:spPr>
          <p:txBody>
            <a:bodyPr wrap="none" rtlCol="0">
              <a:spAutoFit/>
            </a:bodyPr>
            <a:lstStyle/>
            <a:p>
              <a:r>
                <a:rPr lang="en-US" sz="1050" dirty="0">
                  <a:solidFill>
                    <a:schemeClr val="accent1"/>
                  </a:solidFill>
                </a:rPr>
                <a:t>bowen93@uchicago.edu</a:t>
              </a:r>
            </a:p>
          </p:txBody>
        </p:sp>
      </p:grpSp>
      <p:pic>
        <p:nvPicPr>
          <p:cNvPr id="125" name="Picture 124">
            <a:extLst>
              <a:ext uri="{FF2B5EF4-FFF2-40B4-BE49-F238E27FC236}">
                <a16:creationId xmlns:a16="http://schemas.microsoft.com/office/drawing/2014/main" id="{847315F9-929E-3C4C-AB40-1F50BB5BC13A}"/>
              </a:ext>
            </a:extLst>
          </p:cNvPr>
          <p:cNvPicPr>
            <a:picLocks noChangeAspect="1"/>
          </p:cNvPicPr>
          <p:nvPr/>
        </p:nvPicPr>
        <p:blipFill rotWithShape="1">
          <a:blip r:embed="rId2"/>
          <a:srcRect l="1" t="12115" r="3683" b="10493"/>
          <a:stretch/>
        </p:blipFill>
        <p:spPr>
          <a:xfrm>
            <a:off x="723117" y="1343359"/>
            <a:ext cx="1835832" cy="1989855"/>
          </a:xfrm>
          <a:prstGeom prst="rect">
            <a:avLst/>
          </a:prstGeom>
        </p:spPr>
      </p:pic>
      <p:pic>
        <p:nvPicPr>
          <p:cNvPr id="126" name="Picture 125">
            <a:extLst>
              <a:ext uri="{FF2B5EF4-FFF2-40B4-BE49-F238E27FC236}">
                <a16:creationId xmlns:a16="http://schemas.microsoft.com/office/drawing/2014/main" id="{797B588A-D4D2-4344-8F2D-1BFB6178CC7A}"/>
              </a:ext>
            </a:extLst>
          </p:cNvPr>
          <p:cNvPicPr>
            <a:picLocks noChangeAspect="1"/>
          </p:cNvPicPr>
          <p:nvPr/>
        </p:nvPicPr>
        <p:blipFill rotWithShape="1">
          <a:blip r:embed="rId3"/>
          <a:srcRect l="3226" r="5249"/>
          <a:stretch/>
        </p:blipFill>
        <p:spPr>
          <a:xfrm>
            <a:off x="2844305" y="1335800"/>
            <a:ext cx="1849508" cy="1997414"/>
          </a:xfrm>
          <a:prstGeom prst="rect">
            <a:avLst/>
          </a:prstGeom>
        </p:spPr>
      </p:pic>
      <p:pic>
        <p:nvPicPr>
          <p:cNvPr id="127" name="Picture 126" descr="A person wearing a suit and tie&#10;&#10;Description automatically generated">
            <a:extLst>
              <a:ext uri="{FF2B5EF4-FFF2-40B4-BE49-F238E27FC236}">
                <a16:creationId xmlns:a16="http://schemas.microsoft.com/office/drawing/2014/main" id="{47490FC3-A2F3-C944-9F7D-9241B121180B}"/>
              </a:ext>
            </a:extLst>
          </p:cNvPr>
          <p:cNvPicPr>
            <a:picLocks noChangeAspect="1"/>
          </p:cNvPicPr>
          <p:nvPr/>
        </p:nvPicPr>
        <p:blipFill rotWithShape="1">
          <a:blip r:embed="rId4"/>
          <a:srcRect l="2493" t="240" r="7226" b="36686"/>
          <a:stretch/>
        </p:blipFill>
        <p:spPr>
          <a:xfrm>
            <a:off x="4971454" y="1343358"/>
            <a:ext cx="1838758" cy="1989855"/>
          </a:xfrm>
          <a:prstGeom prst="rect">
            <a:avLst/>
          </a:prstGeom>
        </p:spPr>
      </p:pic>
      <p:pic>
        <p:nvPicPr>
          <p:cNvPr id="128" name="Picture 127">
            <a:extLst>
              <a:ext uri="{FF2B5EF4-FFF2-40B4-BE49-F238E27FC236}">
                <a16:creationId xmlns:a16="http://schemas.microsoft.com/office/drawing/2014/main" id="{43A13D7E-C735-1D42-9684-26CCBE312572}"/>
              </a:ext>
            </a:extLst>
          </p:cNvPr>
          <p:cNvPicPr>
            <a:picLocks noChangeAspect="1"/>
          </p:cNvPicPr>
          <p:nvPr/>
        </p:nvPicPr>
        <p:blipFill rotWithShape="1">
          <a:blip r:embed="rId5"/>
          <a:srcRect l="1" t="7557" r="2384" b="11111"/>
          <a:stretch/>
        </p:blipFill>
        <p:spPr>
          <a:xfrm>
            <a:off x="7095568" y="1343358"/>
            <a:ext cx="1832912" cy="1996062"/>
          </a:xfrm>
          <a:prstGeom prst="rect">
            <a:avLst/>
          </a:prstGeom>
        </p:spPr>
      </p:pic>
    </p:spTree>
    <p:extLst>
      <p:ext uri="{BB962C8B-B14F-4D97-AF65-F5344CB8AC3E}">
        <p14:creationId xmlns:p14="http://schemas.microsoft.com/office/powerpoint/2010/main" val="2727491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09F5552-39CF-49BE-9BA3-F2C2E97DD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6CCDD5D4-DC0E-4B2C-8B6B-FCAA00ECE0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81014" y="0"/>
            <a:ext cx="7633742" cy="1119099"/>
          </a:xfrm>
        </p:spPr>
        <p:txBody>
          <a:bodyPr vert="horz" lIns="91440" tIns="45720" rIns="91440" bIns="45720" rtlCol="0" anchor="ctr">
            <a:normAutofit/>
          </a:bodyPr>
          <a:lstStyle/>
          <a:p>
            <a:pPr defTabSz="914400">
              <a:spcBef>
                <a:spcPct val="0"/>
              </a:spcBef>
            </a:pPr>
            <a:r>
              <a:rPr lang="en-US" sz="4000" spc="200" dirty="0"/>
              <a:t>Dashboard</a:t>
            </a:r>
            <a:r>
              <a:rPr lang="en-US" altLang="zh-CN" sz="4000" spc="200" dirty="0"/>
              <a:t>:</a:t>
            </a:r>
            <a:r>
              <a:rPr lang="zh-CN" altLang="en-US" sz="4000" spc="200" dirty="0"/>
              <a:t> </a:t>
            </a:r>
            <a:r>
              <a:rPr lang="en-US" altLang="zh-CN" sz="4000" spc="200" dirty="0"/>
              <a:t>xxx</a:t>
            </a:r>
            <a:endParaRPr lang="en-US" sz="4000" spc="200" dirty="0"/>
          </a:p>
        </p:txBody>
      </p:sp>
      <p:sp>
        <p:nvSpPr>
          <p:cNvPr id="23"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25" name="Rectangle 24">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slide4" descr="Dashboard 3">
            <a:extLst>
              <a:ext uri="{FF2B5EF4-FFF2-40B4-BE49-F238E27FC236}">
                <a16:creationId xmlns:a16="http://schemas.microsoft.com/office/drawing/2014/main" id="{2F7DF7DF-D7AD-2848-AD7D-F76532A17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1668" y="890499"/>
            <a:ext cx="5300663" cy="4240530"/>
          </a:xfrm>
          <a:prstGeom prst="rect">
            <a:avLst/>
          </a:prstGeom>
        </p:spPr>
      </p:pic>
    </p:spTree>
    <p:extLst>
      <p:ext uri="{BB962C8B-B14F-4D97-AF65-F5344CB8AC3E}">
        <p14:creationId xmlns:p14="http://schemas.microsoft.com/office/powerpoint/2010/main" val="2870349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09F5552-39CF-49BE-9BA3-F2C2E97DD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6CCDD5D4-DC0E-4B2C-8B6B-FCAA00ECE0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62A4410-C967-9E42-9F98-2AD52D3C3F2C}"/>
              </a:ext>
            </a:extLst>
          </p:cNvPr>
          <p:cNvSpPr>
            <a:spLocks noGrp="1"/>
          </p:cNvSpPr>
          <p:nvPr>
            <p:ph type="title"/>
          </p:nvPr>
        </p:nvSpPr>
        <p:spPr>
          <a:xfrm>
            <a:off x="981014" y="0"/>
            <a:ext cx="7633742" cy="1119099"/>
          </a:xfrm>
        </p:spPr>
        <p:txBody>
          <a:bodyPr vert="horz" lIns="91440" tIns="45720" rIns="91440" bIns="45720" rtlCol="0" anchor="ctr">
            <a:normAutofit/>
          </a:bodyPr>
          <a:lstStyle/>
          <a:p>
            <a:pPr defTabSz="914400">
              <a:spcBef>
                <a:spcPct val="0"/>
              </a:spcBef>
            </a:pPr>
            <a:r>
              <a:rPr lang="en-US" sz="4000" spc="200" dirty="0"/>
              <a:t>Dashboard</a:t>
            </a:r>
            <a:r>
              <a:rPr lang="en-US" altLang="zh-CN" sz="4000" spc="200" dirty="0"/>
              <a:t>:</a:t>
            </a:r>
            <a:r>
              <a:rPr lang="zh-CN" altLang="en-US" sz="4000" spc="200" dirty="0"/>
              <a:t> </a:t>
            </a:r>
            <a:r>
              <a:rPr lang="en-US" altLang="zh-CN" sz="4000" spc="200" dirty="0"/>
              <a:t>xxx</a:t>
            </a:r>
            <a:endParaRPr lang="en-US" sz="4000" spc="200" dirty="0"/>
          </a:p>
        </p:txBody>
      </p:sp>
      <p:sp>
        <p:nvSpPr>
          <p:cNvPr id="23"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25" name="Rectangle 24">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slide5" descr="Dashboard 4">
            <a:extLst>
              <a:ext uri="{FF2B5EF4-FFF2-40B4-BE49-F238E27FC236}">
                <a16:creationId xmlns:a16="http://schemas.microsoft.com/office/drawing/2014/main" id="{3EC493F9-413D-064E-AD6F-83841D59A3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0236" y="852678"/>
            <a:ext cx="5363528" cy="4290822"/>
          </a:xfrm>
          <a:prstGeom prst="rect">
            <a:avLst/>
          </a:prstGeom>
        </p:spPr>
      </p:pic>
    </p:spTree>
    <p:extLst>
      <p:ext uri="{BB962C8B-B14F-4D97-AF65-F5344CB8AC3E}">
        <p14:creationId xmlns:p14="http://schemas.microsoft.com/office/powerpoint/2010/main" val="1083473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A61D714-3AEA-43B9-B260-5D66A6995277}"/>
              </a:ext>
            </a:extLst>
          </p:cNvPr>
          <p:cNvSpPr/>
          <p:nvPr/>
        </p:nvSpPr>
        <p:spPr>
          <a:xfrm>
            <a:off x="741321" y="149879"/>
            <a:ext cx="5633786" cy="692497"/>
          </a:xfrm>
          <a:prstGeom prst="rect">
            <a:avLst/>
          </a:prstGeom>
          <a:noFill/>
        </p:spPr>
        <p:txBody>
          <a:bodyPr wrap="none" lIns="68580" tIns="34290" rIns="68580" bIns="34290">
            <a:spAutoFit/>
          </a:bodyPr>
          <a:lstStyle/>
          <a:p>
            <a:pPr algn="ctr"/>
            <a:r>
              <a:rPr lang="en-US" sz="4050" dirty="0">
                <a:ln w="0"/>
                <a:effectLst>
                  <a:outerShdw blurRad="38100" dist="19050" dir="2700000" algn="tl" rotWithShape="0">
                    <a:schemeClr val="dk1">
                      <a:alpha val="40000"/>
                    </a:schemeClr>
                  </a:outerShdw>
                </a:effectLst>
              </a:rPr>
              <a:t>Random Forest Regressor</a:t>
            </a:r>
          </a:p>
        </p:txBody>
      </p:sp>
      <p:grpSp>
        <p:nvGrpSpPr>
          <p:cNvPr id="2" name="Group 1">
            <a:extLst>
              <a:ext uri="{FF2B5EF4-FFF2-40B4-BE49-F238E27FC236}">
                <a16:creationId xmlns:a16="http://schemas.microsoft.com/office/drawing/2014/main" id="{79465CD8-B499-C342-B46A-4B577832AA2B}"/>
              </a:ext>
            </a:extLst>
          </p:cNvPr>
          <p:cNvGrpSpPr/>
          <p:nvPr/>
        </p:nvGrpSpPr>
        <p:grpSpPr>
          <a:xfrm>
            <a:off x="749240" y="894770"/>
            <a:ext cx="7645520" cy="4300231"/>
            <a:chOff x="749240" y="894770"/>
            <a:chExt cx="7645520" cy="4300231"/>
          </a:xfrm>
        </p:grpSpPr>
        <p:sp>
          <p:nvSpPr>
            <p:cNvPr id="8" name="TextBox 7">
              <a:extLst>
                <a:ext uri="{FF2B5EF4-FFF2-40B4-BE49-F238E27FC236}">
                  <a16:creationId xmlns:a16="http://schemas.microsoft.com/office/drawing/2014/main" id="{C3578034-19A7-B344-BD74-907F9CC0ADFC}"/>
                </a:ext>
              </a:extLst>
            </p:cNvPr>
            <p:cNvSpPr txBox="1"/>
            <p:nvPr/>
          </p:nvSpPr>
          <p:spPr>
            <a:xfrm>
              <a:off x="1975198" y="4894919"/>
              <a:ext cx="2033460" cy="300082"/>
            </a:xfrm>
            <a:prstGeom prst="rect">
              <a:avLst/>
            </a:prstGeom>
            <a:noFill/>
          </p:spPr>
          <p:txBody>
            <a:bodyPr wrap="square" rtlCol="0">
              <a:spAutoFit/>
            </a:bodyPr>
            <a:lstStyle/>
            <a:p>
              <a:r>
                <a:rPr lang="en-US" sz="1350" dirty="0"/>
                <a:t>Important Features</a:t>
              </a:r>
            </a:p>
          </p:txBody>
        </p:sp>
        <p:grpSp>
          <p:nvGrpSpPr>
            <p:cNvPr id="10" name="Group 9">
              <a:extLst>
                <a:ext uri="{FF2B5EF4-FFF2-40B4-BE49-F238E27FC236}">
                  <a16:creationId xmlns:a16="http://schemas.microsoft.com/office/drawing/2014/main" id="{75BD3FB0-E4AA-3E4C-8804-4528AF6C7B03}"/>
                </a:ext>
              </a:extLst>
            </p:cNvPr>
            <p:cNvGrpSpPr/>
            <p:nvPr/>
          </p:nvGrpSpPr>
          <p:grpSpPr>
            <a:xfrm>
              <a:off x="749240" y="894770"/>
              <a:ext cx="7645520" cy="4000149"/>
              <a:chOff x="749240" y="894770"/>
              <a:chExt cx="7645520" cy="4000149"/>
            </a:xfrm>
          </p:grpSpPr>
          <p:grpSp>
            <p:nvGrpSpPr>
              <p:cNvPr id="11" name="Group 10">
                <a:extLst>
                  <a:ext uri="{FF2B5EF4-FFF2-40B4-BE49-F238E27FC236}">
                    <a16:creationId xmlns:a16="http://schemas.microsoft.com/office/drawing/2014/main" id="{DD012F85-810B-D544-89F7-FBB4143AEE72}"/>
                  </a:ext>
                </a:extLst>
              </p:cNvPr>
              <p:cNvGrpSpPr/>
              <p:nvPr/>
            </p:nvGrpSpPr>
            <p:grpSpPr>
              <a:xfrm>
                <a:off x="749240" y="894770"/>
                <a:ext cx="7645520" cy="3663824"/>
                <a:chOff x="749240" y="806860"/>
                <a:chExt cx="7645520" cy="3663824"/>
              </a:xfrm>
            </p:grpSpPr>
            <p:pic>
              <p:nvPicPr>
                <p:cNvPr id="14" name="Picture 6">
                  <a:extLst>
                    <a:ext uri="{FF2B5EF4-FFF2-40B4-BE49-F238E27FC236}">
                      <a16:creationId xmlns:a16="http://schemas.microsoft.com/office/drawing/2014/main" id="{E3A287A6-E59A-F246-A693-BD6C63E65A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240" y="806860"/>
                  <a:ext cx="7645520" cy="366382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screenshot of a cell phone&#10;&#10;Description automatically generated">
                  <a:extLst>
                    <a:ext uri="{FF2B5EF4-FFF2-40B4-BE49-F238E27FC236}">
                      <a16:creationId xmlns:a16="http://schemas.microsoft.com/office/drawing/2014/main" id="{745CE4ED-A782-4747-ADE3-D32C18B4FA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9352" y="1490305"/>
                  <a:ext cx="3621260" cy="1235090"/>
                </a:xfrm>
                <a:prstGeom prst="rect">
                  <a:avLst/>
                </a:prstGeom>
              </p:spPr>
            </p:pic>
            <p:pic>
              <p:nvPicPr>
                <p:cNvPr id="16" name="Picture 15" descr="A picture containing indoor, table, keyboard, computer&#10;&#10;Description automatically generated">
                  <a:extLst>
                    <a:ext uri="{FF2B5EF4-FFF2-40B4-BE49-F238E27FC236}">
                      <a16:creationId xmlns:a16="http://schemas.microsoft.com/office/drawing/2014/main" id="{FBDF657B-161D-A94E-9DB6-E15515C89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2269" y="1304896"/>
                  <a:ext cx="1974802" cy="2533709"/>
                </a:xfrm>
                <a:prstGeom prst="rect">
                  <a:avLst/>
                </a:prstGeom>
              </p:spPr>
            </p:pic>
          </p:grpSp>
          <p:sp>
            <p:nvSpPr>
              <p:cNvPr id="13" name="Right Brace 12">
                <a:extLst>
                  <a:ext uri="{FF2B5EF4-FFF2-40B4-BE49-F238E27FC236}">
                    <a16:creationId xmlns:a16="http://schemas.microsoft.com/office/drawing/2014/main" id="{644DD22D-BDE7-D841-8E7E-143429854978}"/>
                  </a:ext>
                </a:extLst>
              </p:cNvPr>
              <p:cNvSpPr/>
              <p:nvPr/>
            </p:nvSpPr>
            <p:spPr>
              <a:xfrm rot="5400000">
                <a:off x="2639386" y="3394655"/>
                <a:ext cx="277000" cy="272352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grpSp>
      </p:grpSp>
    </p:spTree>
    <p:extLst>
      <p:ext uri="{BB962C8B-B14F-4D97-AF65-F5344CB8AC3E}">
        <p14:creationId xmlns:p14="http://schemas.microsoft.com/office/powerpoint/2010/main" val="11374409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BEDBCB7F-2D71-42E0-A2D2-8D5987E210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047" y="829597"/>
            <a:ext cx="8293894" cy="37486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close up of a keyboard&#10;&#10;Description automatically generated">
            <a:extLst>
              <a:ext uri="{FF2B5EF4-FFF2-40B4-BE49-F238E27FC236}">
                <a16:creationId xmlns:a16="http://schemas.microsoft.com/office/drawing/2014/main" id="{67196C85-56A0-49CE-ACA8-F8B4A16F64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9099" y="1418627"/>
            <a:ext cx="1758088" cy="1791897"/>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7C9739F6-E174-4561-AB57-EFB80FCAF5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6082" y="1547651"/>
            <a:ext cx="4118051" cy="1277547"/>
          </a:xfrm>
          <a:prstGeom prst="rect">
            <a:avLst/>
          </a:prstGeom>
        </p:spPr>
      </p:pic>
      <p:sp>
        <p:nvSpPr>
          <p:cNvPr id="6" name="Right Brace 5">
            <a:extLst>
              <a:ext uri="{FF2B5EF4-FFF2-40B4-BE49-F238E27FC236}">
                <a16:creationId xmlns:a16="http://schemas.microsoft.com/office/drawing/2014/main" id="{B49C1C87-66E3-4E43-9C98-2796CEF72607}"/>
              </a:ext>
            </a:extLst>
          </p:cNvPr>
          <p:cNvSpPr/>
          <p:nvPr/>
        </p:nvSpPr>
        <p:spPr>
          <a:xfrm rot="5400000">
            <a:off x="2639386" y="3394655"/>
            <a:ext cx="277000" cy="272352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8" name="TextBox 7">
            <a:extLst>
              <a:ext uri="{FF2B5EF4-FFF2-40B4-BE49-F238E27FC236}">
                <a16:creationId xmlns:a16="http://schemas.microsoft.com/office/drawing/2014/main" id="{C3578034-19A7-B344-BD74-907F9CC0ADFC}"/>
              </a:ext>
            </a:extLst>
          </p:cNvPr>
          <p:cNvSpPr txBox="1"/>
          <p:nvPr/>
        </p:nvSpPr>
        <p:spPr>
          <a:xfrm>
            <a:off x="1975198" y="4894919"/>
            <a:ext cx="2033460" cy="300082"/>
          </a:xfrm>
          <a:prstGeom prst="rect">
            <a:avLst/>
          </a:prstGeom>
          <a:noFill/>
        </p:spPr>
        <p:txBody>
          <a:bodyPr wrap="square" rtlCol="0">
            <a:spAutoFit/>
          </a:bodyPr>
          <a:lstStyle/>
          <a:p>
            <a:r>
              <a:rPr lang="en-US" sz="1350" dirty="0"/>
              <a:t>Important Features</a:t>
            </a:r>
          </a:p>
        </p:txBody>
      </p:sp>
      <p:sp>
        <p:nvSpPr>
          <p:cNvPr id="9" name="Rectangle 8">
            <a:extLst>
              <a:ext uri="{FF2B5EF4-FFF2-40B4-BE49-F238E27FC236}">
                <a16:creationId xmlns:a16="http://schemas.microsoft.com/office/drawing/2014/main" id="{BA61D714-3AEA-43B9-B260-5D66A6995277}"/>
              </a:ext>
            </a:extLst>
          </p:cNvPr>
          <p:cNvSpPr/>
          <p:nvPr/>
        </p:nvSpPr>
        <p:spPr>
          <a:xfrm>
            <a:off x="741321" y="149879"/>
            <a:ext cx="5633786" cy="692497"/>
          </a:xfrm>
          <a:prstGeom prst="rect">
            <a:avLst/>
          </a:prstGeom>
          <a:noFill/>
        </p:spPr>
        <p:txBody>
          <a:bodyPr wrap="none" lIns="68580" tIns="34290" rIns="68580" bIns="34290">
            <a:spAutoFit/>
          </a:bodyPr>
          <a:lstStyle/>
          <a:p>
            <a:pPr algn="ctr"/>
            <a:r>
              <a:rPr lang="en-US" sz="4050" dirty="0">
                <a:ln w="0"/>
                <a:effectLst>
                  <a:outerShdw blurRad="38100" dist="19050" dir="2700000" algn="tl" rotWithShape="0">
                    <a:schemeClr val="dk1">
                      <a:alpha val="40000"/>
                    </a:schemeClr>
                  </a:outerShdw>
                </a:effectLst>
              </a:rPr>
              <a:t>Random Forest Regressor</a:t>
            </a:r>
          </a:p>
        </p:txBody>
      </p:sp>
    </p:spTree>
    <p:extLst>
      <p:ext uri="{BB962C8B-B14F-4D97-AF65-F5344CB8AC3E}">
        <p14:creationId xmlns:p14="http://schemas.microsoft.com/office/powerpoint/2010/main" val="25552785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0C8769C-915D-4C51-BDDE-B3CEE06FF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813" y="1223010"/>
            <a:ext cx="8133705" cy="374571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79774C42-3C98-444D-8866-F87F6343FC0B}"/>
              </a:ext>
            </a:extLst>
          </p:cNvPr>
          <p:cNvSpPr/>
          <p:nvPr/>
        </p:nvSpPr>
        <p:spPr>
          <a:xfrm>
            <a:off x="772859" y="174781"/>
            <a:ext cx="4832811" cy="1546577"/>
          </a:xfrm>
          <a:prstGeom prst="rect">
            <a:avLst/>
          </a:prstGeom>
          <a:noFill/>
        </p:spPr>
        <p:txBody>
          <a:bodyPr wrap="square" lIns="68580" tIns="34290" rIns="68580" bIns="34290">
            <a:spAutoFit/>
          </a:bodyPr>
          <a:lstStyle/>
          <a:p>
            <a:pPr algn="ctr"/>
            <a:r>
              <a:rPr lang="en-US" sz="4050" dirty="0">
                <a:ln w="0"/>
                <a:effectLst>
                  <a:outerShdw blurRad="38100" dist="19050" dir="2700000" algn="tl" rotWithShape="0">
                    <a:schemeClr val="dk1">
                      <a:alpha val="40000"/>
                    </a:schemeClr>
                  </a:outerShdw>
                </a:effectLst>
              </a:rPr>
              <a:t>Time Series Forecast</a:t>
            </a:r>
          </a:p>
          <a:p>
            <a:pPr algn="ctr"/>
            <a:r>
              <a:rPr lang="en-US" sz="1500" dirty="0">
                <a:ln w="0"/>
                <a:effectLst>
                  <a:outerShdw blurRad="38100" dist="19050" dir="2700000" algn="tl" rotWithShape="0">
                    <a:schemeClr val="dk1">
                      <a:alpha val="40000"/>
                    </a:schemeClr>
                  </a:outerShdw>
                </a:effectLst>
              </a:rPr>
              <a:t>(Facebook Prophet)</a:t>
            </a:r>
          </a:p>
          <a:p>
            <a:pPr algn="ctr"/>
            <a:endParaRPr lang="en-US" sz="405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504995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ACF50EA0-48D2-46B1-826D-A3028DC91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7722" y="1164866"/>
            <a:ext cx="6683510" cy="343775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78B9DFC-1B3A-564B-960E-FE25AB1C1F9C}"/>
              </a:ext>
            </a:extLst>
          </p:cNvPr>
          <p:cNvSpPr txBox="1"/>
          <p:nvPr/>
        </p:nvSpPr>
        <p:spPr>
          <a:xfrm>
            <a:off x="1685579" y="4511178"/>
            <a:ext cx="5907797" cy="507831"/>
          </a:xfrm>
          <a:prstGeom prst="rect">
            <a:avLst/>
          </a:prstGeom>
          <a:noFill/>
        </p:spPr>
        <p:txBody>
          <a:bodyPr wrap="square" rtlCol="0">
            <a:spAutoFit/>
          </a:bodyPr>
          <a:lstStyle/>
          <a:p>
            <a:pPr lvl="0">
              <a:defRPr/>
            </a:pPr>
            <a:endParaRPr lang="en-US" sz="1350" dirty="0"/>
          </a:p>
          <a:p>
            <a:pPr marL="214313" indent="-214313">
              <a:buFont typeface="Arial" panose="020B0604020202020204" pitchFamily="34" charset="0"/>
              <a:buChar char="•"/>
              <a:defRPr/>
            </a:pPr>
            <a:r>
              <a:rPr lang="en-US" sz="1350" dirty="0"/>
              <a:t>Facebook Prophet produces same weekly pattern as our analysis </a:t>
            </a:r>
          </a:p>
        </p:txBody>
      </p:sp>
      <p:sp>
        <p:nvSpPr>
          <p:cNvPr id="4" name="Rectangle 3">
            <a:extLst>
              <a:ext uri="{FF2B5EF4-FFF2-40B4-BE49-F238E27FC236}">
                <a16:creationId xmlns:a16="http://schemas.microsoft.com/office/drawing/2014/main" id="{397B907A-8E13-4A85-8576-3C8512C88519}"/>
              </a:ext>
            </a:extLst>
          </p:cNvPr>
          <p:cNvSpPr/>
          <p:nvPr/>
        </p:nvSpPr>
        <p:spPr>
          <a:xfrm>
            <a:off x="772859" y="174782"/>
            <a:ext cx="4663846" cy="1546577"/>
          </a:xfrm>
          <a:prstGeom prst="rect">
            <a:avLst/>
          </a:prstGeom>
          <a:noFill/>
        </p:spPr>
        <p:txBody>
          <a:bodyPr wrap="square" lIns="68580" tIns="34290" rIns="68580" bIns="34290">
            <a:spAutoFit/>
          </a:bodyPr>
          <a:lstStyle/>
          <a:p>
            <a:pPr algn="ctr"/>
            <a:r>
              <a:rPr lang="en-US" sz="4050" dirty="0">
                <a:ln w="0"/>
                <a:effectLst>
                  <a:outerShdw blurRad="38100" dist="19050" dir="2700000" algn="tl" rotWithShape="0">
                    <a:schemeClr val="dk1">
                      <a:alpha val="40000"/>
                    </a:schemeClr>
                  </a:outerShdw>
                </a:effectLst>
              </a:rPr>
              <a:t>Time Series Forecast</a:t>
            </a:r>
          </a:p>
          <a:p>
            <a:pPr algn="ctr"/>
            <a:r>
              <a:rPr lang="en-US" sz="1500" dirty="0">
                <a:ln w="0"/>
                <a:effectLst>
                  <a:outerShdw blurRad="38100" dist="19050" dir="2700000" algn="tl" rotWithShape="0">
                    <a:schemeClr val="dk1">
                      <a:alpha val="40000"/>
                    </a:schemeClr>
                  </a:outerShdw>
                </a:effectLst>
              </a:rPr>
              <a:t>(Facebook Prophet)</a:t>
            </a:r>
          </a:p>
          <a:p>
            <a:pPr algn="ctr"/>
            <a:endParaRPr lang="en-US" sz="405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4140345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2">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rmAutofit/>
          </a:bodyPr>
          <a:lstStyle/>
          <a:p>
            <a:pPr algn="ctr" defTabSz="914400">
              <a:spcBef>
                <a:spcPct val="0"/>
              </a:spcBef>
            </a:pPr>
            <a:r>
              <a:rPr lang="en-US" sz="6000" spc="800" dirty="0">
                <a:solidFill>
                  <a:schemeClr val="accent1">
                    <a:lumMod val="20000"/>
                    <a:lumOff val="80000"/>
                  </a:schemeClr>
                </a:solidFill>
              </a:rPr>
              <a:t>RECOMMENDATIONS</a:t>
            </a: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3725329"/>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A0732-7F3D-4C48-9E38-989701160AF5}"/>
              </a:ext>
            </a:extLst>
          </p:cNvPr>
          <p:cNvSpPr>
            <a:spLocks noGrp="1"/>
          </p:cNvSpPr>
          <p:nvPr>
            <p:ph type="title"/>
          </p:nvPr>
        </p:nvSpPr>
        <p:spPr>
          <a:xfrm>
            <a:off x="938759" y="483830"/>
            <a:ext cx="2538247" cy="4066077"/>
          </a:xfrm>
        </p:spPr>
        <p:txBody>
          <a:bodyPr anchor="ctr">
            <a:normAutofit/>
          </a:bodyPr>
          <a:lstStyle/>
          <a:p>
            <a:r>
              <a:rPr lang="en-US" sz="2100"/>
              <a:t>Conclusion / Recommendation</a:t>
            </a:r>
          </a:p>
        </p:txBody>
      </p:sp>
      <p:graphicFrame>
        <p:nvGraphicFramePr>
          <p:cNvPr id="6" name="Content Placeholder 2">
            <a:extLst>
              <a:ext uri="{FF2B5EF4-FFF2-40B4-BE49-F238E27FC236}">
                <a16:creationId xmlns:a16="http://schemas.microsoft.com/office/drawing/2014/main" id="{2515BFA6-0ABF-4A32-863A-FB1AC7F89321}"/>
              </a:ext>
            </a:extLst>
          </p:cNvPr>
          <p:cNvGraphicFramePr>
            <a:graphicFrameLocks noGrp="1"/>
          </p:cNvGraphicFramePr>
          <p:nvPr>
            <p:ph idx="1"/>
            <p:extLst>
              <p:ext uri="{D42A27DB-BD31-4B8C-83A1-F6EECF244321}">
                <p14:modId xmlns:p14="http://schemas.microsoft.com/office/powerpoint/2010/main" val="888037864"/>
              </p:ext>
            </p:extLst>
          </p:nvPr>
        </p:nvGraphicFramePr>
        <p:xfrm>
          <a:off x="3639978" y="133111"/>
          <a:ext cx="4909662" cy="48772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8391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A0732-7F3D-4C48-9E38-989701160AF5}"/>
              </a:ext>
            </a:extLst>
          </p:cNvPr>
          <p:cNvSpPr>
            <a:spLocks noGrp="1"/>
          </p:cNvSpPr>
          <p:nvPr>
            <p:ph type="title"/>
          </p:nvPr>
        </p:nvSpPr>
        <p:spPr>
          <a:xfrm>
            <a:off x="938759" y="483830"/>
            <a:ext cx="2538247" cy="4066077"/>
          </a:xfrm>
        </p:spPr>
        <p:txBody>
          <a:bodyPr anchor="ctr">
            <a:normAutofit/>
          </a:bodyPr>
          <a:lstStyle/>
          <a:p>
            <a:r>
              <a:rPr lang="en-US" sz="2100"/>
              <a:t>Conclusion / Recommendation</a:t>
            </a:r>
          </a:p>
        </p:txBody>
      </p:sp>
      <p:graphicFrame>
        <p:nvGraphicFramePr>
          <p:cNvPr id="5" name="Content Placeholder 2">
            <a:extLst>
              <a:ext uri="{FF2B5EF4-FFF2-40B4-BE49-F238E27FC236}">
                <a16:creationId xmlns:a16="http://schemas.microsoft.com/office/drawing/2014/main" id="{3402C3FC-B5E1-498C-A7F2-B18D19076679}"/>
              </a:ext>
            </a:extLst>
          </p:cNvPr>
          <p:cNvGraphicFramePr>
            <a:graphicFrameLocks noGrp="1"/>
          </p:cNvGraphicFramePr>
          <p:nvPr>
            <p:ph idx="1"/>
            <p:extLst>
              <p:ext uri="{D42A27DB-BD31-4B8C-83A1-F6EECF244321}">
                <p14:modId xmlns:p14="http://schemas.microsoft.com/office/powerpoint/2010/main" val="1122583385"/>
              </p:ext>
            </p:extLst>
          </p:nvPr>
        </p:nvGraphicFramePr>
        <p:xfrm>
          <a:off x="3477006" y="483392"/>
          <a:ext cx="5301234" cy="44086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376591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3">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rmAutofit/>
          </a:bodyPr>
          <a:lstStyle/>
          <a:p>
            <a:pPr algn="ctr" defTabSz="914400">
              <a:spcBef>
                <a:spcPct val="0"/>
              </a:spcBef>
            </a:pPr>
            <a:r>
              <a:rPr lang="en-US" sz="5500" spc="800" dirty="0">
                <a:solidFill>
                  <a:schemeClr val="accent1">
                    <a:lumMod val="20000"/>
                    <a:lumOff val="80000"/>
                  </a:schemeClr>
                </a:solidFill>
              </a:rPr>
              <a:t>Future work</a:t>
            </a: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451411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BB1F138-A9A3-C041-8268-C960745257C0}"/>
              </a:ext>
            </a:extLst>
          </p:cNvPr>
          <p:cNvPicPr>
            <a:picLocks noChangeAspect="1"/>
          </p:cNvPicPr>
          <p:nvPr/>
        </p:nvPicPr>
        <p:blipFill rotWithShape="1">
          <a:blip r:embed="rId2">
            <a:alphaModFix amt="35000"/>
          </a:blip>
          <a:srcRect r="6201" b="-1"/>
          <a:stretch/>
        </p:blipFill>
        <p:spPr>
          <a:xfrm>
            <a:off x="0" y="22850"/>
            <a:ext cx="8975785" cy="5143490"/>
          </a:xfrm>
          <a:prstGeom prst="rect">
            <a:avLst/>
          </a:prstGeom>
        </p:spPr>
      </p:pic>
      <p:sp>
        <p:nvSpPr>
          <p:cNvPr id="16" name="Freeform 6">
            <a:extLst>
              <a:ext uri="{FF2B5EF4-FFF2-40B4-BE49-F238E27FC236}">
                <a16:creationId xmlns:a16="http://schemas.microsoft.com/office/drawing/2014/main" id="{F9FF9942-A878-459D-884E-75326A28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8" name="Rectangle 17">
            <a:extLst>
              <a:ext uri="{FF2B5EF4-FFF2-40B4-BE49-F238E27FC236}">
                <a16:creationId xmlns:a16="http://schemas.microsoft.com/office/drawing/2014/main" id="{C56E82B2-4DF9-4845-B6CB-442FFB716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938759" y="483830"/>
            <a:ext cx="2538247" cy="4056213"/>
          </a:xfrm>
        </p:spPr>
        <p:txBody>
          <a:bodyPr vert="horz" lIns="91440" tIns="45720" rIns="91440" bIns="45720" rtlCol="0" anchor="ctr">
            <a:normAutofit/>
          </a:bodyPr>
          <a:lstStyle/>
          <a:p>
            <a:pPr defTabSz="914400">
              <a:spcBef>
                <a:spcPct val="0"/>
              </a:spcBef>
            </a:pPr>
            <a:r>
              <a:rPr lang="en-US" altLang="zh-CN" sz="3200" spc="200" dirty="0"/>
              <a:t>content</a:t>
            </a:r>
            <a:endParaRPr lang="en-US" sz="3200" spc="200" dirty="0"/>
          </a:p>
        </p:txBody>
      </p:sp>
      <p:graphicFrame>
        <p:nvGraphicFramePr>
          <p:cNvPr id="5" name="Text Placeholder 2">
            <a:extLst>
              <a:ext uri="{FF2B5EF4-FFF2-40B4-BE49-F238E27FC236}">
                <a16:creationId xmlns:a16="http://schemas.microsoft.com/office/drawing/2014/main" id="{67A8F718-C7FE-4509-AEF8-E154A556399D}"/>
              </a:ext>
            </a:extLst>
          </p:cNvPr>
          <p:cNvGraphicFramePr/>
          <p:nvPr>
            <p:extLst>
              <p:ext uri="{D42A27DB-BD31-4B8C-83A1-F6EECF244321}">
                <p14:modId xmlns:p14="http://schemas.microsoft.com/office/powerpoint/2010/main" val="2370555251"/>
              </p:ext>
            </p:extLst>
          </p:nvPr>
        </p:nvGraphicFramePr>
        <p:xfrm>
          <a:off x="4346638" y="543425"/>
          <a:ext cx="4584764" cy="4056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5625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AFF78-1A95-4B3B-9403-6E68174F9259}"/>
              </a:ext>
            </a:extLst>
          </p:cNvPr>
          <p:cNvSpPr>
            <a:spLocks noGrp="1"/>
          </p:cNvSpPr>
          <p:nvPr>
            <p:ph type="title"/>
          </p:nvPr>
        </p:nvSpPr>
        <p:spPr>
          <a:xfrm>
            <a:off x="938759" y="483830"/>
            <a:ext cx="2538247" cy="4066077"/>
          </a:xfrm>
        </p:spPr>
        <p:txBody>
          <a:bodyPr anchor="ctr">
            <a:normAutofit/>
          </a:bodyPr>
          <a:lstStyle/>
          <a:p>
            <a:r>
              <a:rPr lang="en-US" sz="3000"/>
              <a:t>Future Work</a:t>
            </a:r>
          </a:p>
        </p:txBody>
      </p:sp>
      <p:graphicFrame>
        <p:nvGraphicFramePr>
          <p:cNvPr id="5" name="Content Placeholder 2">
            <a:extLst>
              <a:ext uri="{FF2B5EF4-FFF2-40B4-BE49-F238E27FC236}">
                <a16:creationId xmlns:a16="http://schemas.microsoft.com/office/drawing/2014/main" id="{05C2C882-0A01-4EA9-A56D-106FC6510838}"/>
              </a:ext>
            </a:extLst>
          </p:cNvPr>
          <p:cNvGraphicFramePr>
            <a:graphicFrameLocks noGrp="1"/>
          </p:cNvGraphicFramePr>
          <p:nvPr>
            <p:ph idx="1"/>
            <p:extLst>
              <p:ext uri="{D42A27DB-BD31-4B8C-83A1-F6EECF244321}">
                <p14:modId xmlns:p14="http://schemas.microsoft.com/office/powerpoint/2010/main" val="3652647763"/>
              </p:ext>
            </p:extLst>
          </p:nvPr>
        </p:nvGraphicFramePr>
        <p:xfrm>
          <a:off x="3960018" y="483393"/>
          <a:ext cx="4495800" cy="40570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89360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4"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35" name="Rectangle 21">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23">
            <a:extLst>
              <a:ext uri="{FF2B5EF4-FFF2-40B4-BE49-F238E27FC236}">
                <a16:creationId xmlns:a16="http://schemas.microsoft.com/office/drawing/2014/main" id="{75359B37-EBFA-4AA5-9264-B0DA8BBD1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1034777" y="2571750"/>
            <a:ext cx="7738813" cy="1936154"/>
          </a:xfrm>
        </p:spPr>
        <p:txBody>
          <a:bodyPr vert="horz" lIns="91440" tIns="45720" rIns="91440" bIns="45720" rtlCol="0" anchor="ctr">
            <a:normAutofit/>
          </a:bodyPr>
          <a:lstStyle/>
          <a:p>
            <a:pPr algn="ctr" defTabSz="914400">
              <a:spcBef>
                <a:spcPct val="0"/>
              </a:spcBef>
            </a:pPr>
            <a:r>
              <a:rPr lang="en-US" sz="6600" spc="800" dirty="0"/>
              <a:t>THANK YOU!</a:t>
            </a:r>
            <a:br>
              <a:rPr lang="en-US" sz="6600" spc="800" dirty="0"/>
            </a:br>
            <a:r>
              <a:rPr lang="en-US" sz="6600" spc="800" dirty="0" err="1"/>
              <a:t>anY</a:t>
            </a:r>
            <a:r>
              <a:rPr lang="en-US" sz="6600" spc="800" dirty="0"/>
              <a:t> QUESTIONS?</a:t>
            </a:r>
          </a:p>
        </p:txBody>
      </p:sp>
      <p:pic>
        <p:nvPicPr>
          <p:cNvPr id="4" name="Picture 3">
            <a:extLst>
              <a:ext uri="{FF2B5EF4-FFF2-40B4-BE49-F238E27FC236}">
                <a16:creationId xmlns:a16="http://schemas.microsoft.com/office/drawing/2014/main" id="{1D682BB4-425B-2C45-9DCF-F5BC0EF5CF0E}"/>
              </a:ext>
            </a:extLst>
          </p:cNvPr>
          <p:cNvPicPr>
            <a:picLocks noChangeAspect="1"/>
          </p:cNvPicPr>
          <p:nvPr/>
        </p:nvPicPr>
        <p:blipFill rotWithShape="1">
          <a:blip r:embed="rId3"/>
          <a:srcRect t="18709" b="46535"/>
          <a:stretch/>
        </p:blipFill>
        <p:spPr>
          <a:xfrm>
            <a:off x="20" y="10"/>
            <a:ext cx="9143980" cy="2121359"/>
          </a:xfrm>
          <a:prstGeom prst="rect">
            <a:avLst/>
          </a:prstGeom>
        </p:spPr>
      </p:pic>
      <p:sp>
        <p:nvSpPr>
          <p:cNvPr id="37" name="Rectangle 25">
            <a:extLst>
              <a:ext uri="{FF2B5EF4-FFF2-40B4-BE49-F238E27FC236}">
                <a16:creationId xmlns:a16="http://schemas.microsoft.com/office/drawing/2014/main" id="{9BFBD80D-8526-4C78-8F1F-ECCFF37F0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2598" y="2121369"/>
            <a:ext cx="8931401" cy="59531"/>
          </a:xfrm>
          <a:prstGeom prst="rect">
            <a:avLst/>
          </a:prstGeom>
          <a:solidFill>
            <a:schemeClr val="bg2"/>
          </a:solidFill>
          <a:ln w="0">
            <a:noFill/>
            <a:prstDash val="solid"/>
            <a:round/>
            <a:headEnd/>
            <a:tailEnd/>
          </a:ln>
        </p:spPr>
        <p:txBody>
          <a:bodyPr rtlCol="0" anchor="ctr"/>
          <a:lstStyle/>
          <a:p>
            <a:pPr algn="ctr"/>
            <a:endParaRPr lang="en-US"/>
          </a:p>
        </p:txBody>
      </p:sp>
      <p:sp>
        <p:nvSpPr>
          <p:cNvPr id="38" name="Freeform 6">
            <a:extLst>
              <a:ext uri="{FF2B5EF4-FFF2-40B4-BE49-F238E27FC236}">
                <a16:creationId xmlns:a16="http://schemas.microsoft.com/office/drawing/2014/main" id="{EC97ACE8-F0AE-473A-8E56-C321C2074B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7146240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3">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rmAutofit/>
          </a:bodyPr>
          <a:lstStyle/>
          <a:p>
            <a:pPr algn="ctr" defTabSz="914400">
              <a:spcBef>
                <a:spcPct val="0"/>
              </a:spcBef>
            </a:pPr>
            <a:r>
              <a:rPr lang="en-US" altLang="zh-CN" sz="10000" spc="800" dirty="0">
                <a:solidFill>
                  <a:schemeClr val="accent1">
                    <a:lumMod val="20000"/>
                    <a:lumOff val="80000"/>
                  </a:schemeClr>
                </a:solidFill>
              </a:rPr>
              <a:t>appendix</a:t>
            </a:r>
            <a:endParaRPr lang="en-US" sz="10000" spc="800" dirty="0">
              <a:solidFill>
                <a:schemeClr val="accent1">
                  <a:lumMod val="20000"/>
                  <a:lumOff val="80000"/>
                </a:schemeClr>
              </a:solidFill>
            </a:endParaRP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6120980"/>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227316A5-A3FB-3A42-85F1-F231B2064186}"/>
              </a:ext>
            </a:extLst>
          </p:cNvPr>
          <p:cNvSpPr>
            <a:spLocks noGrp="1"/>
          </p:cNvSpPr>
          <p:nvPr>
            <p:ph type="title"/>
          </p:nvPr>
        </p:nvSpPr>
        <p:spPr>
          <a:xfrm>
            <a:off x="754376" y="0"/>
            <a:ext cx="8001003" cy="834972"/>
          </a:xfrm>
        </p:spPr>
        <p:txBody>
          <a:bodyPr anchor="b">
            <a:normAutofit/>
          </a:bodyPr>
          <a:lstStyle/>
          <a:p>
            <a:r>
              <a:rPr lang="en-US" dirty="0"/>
              <a:t>reference</a:t>
            </a:r>
          </a:p>
        </p:txBody>
      </p:sp>
      <p:sp>
        <p:nvSpPr>
          <p:cNvPr id="8" name="Content Placeholder 2">
            <a:extLst>
              <a:ext uri="{FF2B5EF4-FFF2-40B4-BE49-F238E27FC236}">
                <a16:creationId xmlns:a16="http://schemas.microsoft.com/office/drawing/2014/main" id="{A6614B8D-EE1C-AB4E-A29C-9AA1175CECD6}"/>
              </a:ext>
            </a:extLst>
          </p:cNvPr>
          <p:cNvSpPr>
            <a:spLocks noGrp="1"/>
          </p:cNvSpPr>
          <p:nvPr>
            <p:ph idx="1"/>
          </p:nvPr>
        </p:nvSpPr>
        <p:spPr>
          <a:xfrm>
            <a:off x="571497" y="834972"/>
            <a:ext cx="8366763" cy="3850278"/>
          </a:xfrm>
        </p:spPr>
        <p:txBody>
          <a:bodyPr>
            <a:noAutofit/>
          </a:bodyPr>
          <a:lstStyle/>
          <a:p>
            <a:pPr marL="214313" indent="-214313">
              <a:lnSpc>
                <a:spcPct val="100000"/>
              </a:lnSpc>
            </a:pPr>
            <a:r>
              <a:rPr lang="en-US" sz="1050" dirty="0"/>
              <a:t>Jonathan Levy. (2018). Transportation Network Providers – Trips [Data File]. Available from Chicago Data Portal:  </a:t>
            </a:r>
            <a:r>
              <a:rPr lang="en-US" sz="1050" dirty="0">
                <a:hlinkClick r:id="rId3"/>
              </a:rPr>
              <a:t>https://data.cityofchicago.org/Transportation/Transportation-Network-Providers-Trips/m6dm-c72p</a:t>
            </a:r>
            <a:endParaRPr lang="en-US" sz="1050" dirty="0"/>
          </a:p>
          <a:p>
            <a:pPr marL="214313" indent="-214313">
              <a:lnSpc>
                <a:spcPct val="100000"/>
              </a:lnSpc>
            </a:pPr>
            <a:r>
              <a:rPr lang="en-US" sz="1050" dirty="0" err="1"/>
              <a:t>Menne</a:t>
            </a:r>
            <a:r>
              <a:rPr lang="en-US" sz="1050" dirty="0"/>
              <a:t>, Matthew J., </a:t>
            </a:r>
            <a:r>
              <a:rPr lang="en-US" sz="1050" dirty="0" err="1"/>
              <a:t>Durre</a:t>
            </a:r>
            <a:r>
              <a:rPr lang="en-US" sz="1050" dirty="0"/>
              <a:t> I., </a:t>
            </a:r>
            <a:r>
              <a:rPr lang="en-US" sz="1050" dirty="0" err="1"/>
              <a:t>Korzeniewski</a:t>
            </a:r>
            <a:r>
              <a:rPr lang="en-US" sz="1050" dirty="0"/>
              <a:t> B., McNeal S., Thomas K., Yin X., Anthony S., Ray R., </a:t>
            </a:r>
            <a:r>
              <a:rPr lang="en-US" sz="1050" dirty="0" err="1"/>
              <a:t>Vose</a:t>
            </a:r>
            <a:r>
              <a:rPr lang="en-US" sz="1050" dirty="0"/>
              <a:t> R., Gleason B., and Houston T. (2012). Global Historical Climatology Network - Daily (GHCN-Daily), Version 3. [indicate subset used]. NOAA National Climatic Data Center. doi:10.7289/V5D21VHZ [access date]. Available from National Centers for Environmental Information web site: </a:t>
            </a:r>
            <a:r>
              <a:rPr lang="en-US" sz="1050" u="sng" dirty="0">
                <a:hlinkClick r:id="rId4"/>
              </a:rPr>
              <a:t>https://www.ncdc.noaa.gov/cdo-web/datasets</a:t>
            </a:r>
            <a:endParaRPr lang="en-US" sz="1050" u="sng" dirty="0"/>
          </a:p>
          <a:p>
            <a:pPr marL="214313" indent="-214313">
              <a:lnSpc>
                <a:spcPct val="100000"/>
              </a:lnSpc>
            </a:pPr>
            <a:r>
              <a:rPr lang="en-US" sz="1050" dirty="0"/>
              <a:t>City of Chicago. (2013). Boundaries - Community Areas (current). Available from Chicago Data Portal Web Site:  </a:t>
            </a:r>
            <a:r>
              <a:rPr lang="en-US" sz="1050" u="sng" dirty="0">
                <a:hlinkClick r:id="rId5"/>
              </a:rPr>
              <a:t>https://data.cityofchicago.org/Facilities-Geographic-Boundaries/Boundaries-Community-Areas-current-/cauq-8yn6</a:t>
            </a:r>
            <a:endParaRPr lang="en-US" sz="1050" u="sng" dirty="0"/>
          </a:p>
          <a:p>
            <a:pPr marL="214313" indent="-214313">
              <a:lnSpc>
                <a:spcPct val="100000"/>
              </a:lnSpc>
            </a:pPr>
            <a:r>
              <a:rPr lang="en-US" sz="1050" dirty="0"/>
              <a:t>Chicago Police Department. (2019). Crimes - 2001 to present [Data File]. Available from Chicago Data Portal Web Site: </a:t>
            </a:r>
            <a:r>
              <a:rPr lang="en-US" sz="1050" u="sng" dirty="0">
                <a:hlinkClick r:id="rId6"/>
              </a:rPr>
              <a:t>https://data.cityofchicago.org/Public-Safety/Crimes-2001-to-present/ijzp-q8t2</a:t>
            </a:r>
            <a:endParaRPr lang="en-US" sz="1050" u="sng" dirty="0"/>
          </a:p>
          <a:p>
            <a:pPr marL="214313" indent="-214313">
              <a:lnSpc>
                <a:spcPct val="100000"/>
              </a:lnSpc>
            </a:pPr>
            <a:r>
              <a:rPr lang="en-US" sz="1050" dirty="0"/>
              <a:t>Chicago Metropolitan Agency for Planning. (2015). Community Data Snapshots Raw Data, June 2019 Release [Data File]. Available from CMAP Data Hub Web Site: </a:t>
            </a:r>
            <a:r>
              <a:rPr lang="en-US" sz="1050" u="sng" dirty="0">
                <a:hlinkClick r:id="rId7"/>
              </a:rPr>
              <a:t>https://datahub.cmap.illinois.gov/dataset/community-data-snapshots-raw-data</a:t>
            </a:r>
            <a:endParaRPr lang="en-US" sz="1050" u="sng" dirty="0"/>
          </a:p>
          <a:p>
            <a:pPr marL="214313" indent="-214313">
              <a:lnSpc>
                <a:spcPct val="100000"/>
              </a:lnSpc>
            </a:pPr>
            <a:r>
              <a:rPr lang="en-US" sz="1050" dirty="0"/>
              <a:t>2018-19 Chicago Bulls Schedule. (n.d.). Retrieved from </a:t>
            </a:r>
            <a:r>
              <a:rPr lang="en-US" sz="1050" dirty="0">
                <a:hlinkClick r:id="rId8"/>
              </a:rPr>
              <a:t>https://www.espn.com/nba/team/schedule/_/name/chi/season/2019/seasontype/1</a:t>
            </a:r>
            <a:endParaRPr lang="en-US" sz="1050" dirty="0"/>
          </a:p>
          <a:p>
            <a:pPr marL="214313" indent="-214313">
              <a:lnSpc>
                <a:spcPct val="100000"/>
              </a:lnSpc>
            </a:pPr>
            <a:r>
              <a:rPr lang="en-US" sz="1050" dirty="0"/>
              <a:t>Chicago Bears NFL - Bears News, Scores, Stats, Rumors &amp; More. (n.d.). Retrieved from </a:t>
            </a:r>
            <a:r>
              <a:rPr lang="en-US" sz="1050" dirty="0">
                <a:hlinkClick r:id="rId9"/>
              </a:rPr>
              <a:t>https://www.espn.com/nfl/team/_/name/chi/chicago-bears</a:t>
            </a:r>
            <a:endParaRPr lang="en-US" sz="1050" dirty="0"/>
          </a:p>
          <a:p>
            <a:pPr marL="214313" indent="-214313">
              <a:lnSpc>
                <a:spcPct val="100000"/>
              </a:lnSpc>
            </a:pPr>
            <a:r>
              <a:rPr lang="en-US" sz="1050" dirty="0"/>
              <a:t>Chicago Cubs Baseball - Cubs News, Scores, Stats, Rumors &amp; More. (n.d.). Retrieved from </a:t>
            </a:r>
            <a:r>
              <a:rPr lang="en-US" sz="1050" dirty="0">
                <a:hlinkClick r:id="rId10"/>
              </a:rPr>
              <a:t>https://www.espn.com/mlb/team/_/name/chc/chicago-cubs</a:t>
            </a:r>
            <a:endParaRPr lang="en-US" sz="1050" dirty="0"/>
          </a:p>
          <a:p>
            <a:pPr marL="214313" indent="-214313">
              <a:lnSpc>
                <a:spcPct val="100000"/>
              </a:lnSpc>
            </a:pPr>
            <a:r>
              <a:rPr lang="en-US" sz="1050" dirty="0"/>
              <a:t>Chicago White Sox Baseball - White Sox News, Scores, Stats, Rumors &amp; More. (n.d.). Retrieved from </a:t>
            </a:r>
            <a:r>
              <a:rPr lang="en-US" sz="1050" dirty="0">
                <a:hlinkClick r:id="rId11"/>
              </a:rPr>
              <a:t>https://www.espn.com/mlb/team/_/name/chw/chicago-white-sox</a:t>
            </a:r>
            <a:endParaRPr lang="en-US" sz="1050" dirty="0"/>
          </a:p>
          <a:p>
            <a:pPr marL="214313" indent="-214313">
              <a:lnSpc>
                <a:spcPct val="100000"/>
              </a:lnSpc>
            </a:pPr>
            <a:endParaRPr lang="en-US" sz="1050" u="sng" dirty="0"/>
          </a:p>
        </p:txBody>
      </p:sp>
      <p:sp>
        <p:nvSpPr>
          <p:cNvPr id="15" name="Freeform: Shape 14">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05052"/>
            <a:ext cx="9143999" cy="638448"/>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921013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Ridership vs CCA">
            <a:extLst>
              <a:ext uri="{FF2B5EF4-FFF2-40B4-BE49-F238E27FC236}">
                <a16:creationId xmlns:a16="http://schemas.microsoft.com/office/drawing/2014/main" id="{C0D32FC3-A294-44FD-9197-8F99F74E2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694" y="351539"/>
            <a:ext cx="7702924" cy="4140340"/>
          </a:xfrm>
          <a:prstGeom prst="rect">
            <a:avLst/>
          </a:prstGeom>
        </p:spPr>
      </p:pic>
      <p:sp>
        <p:nvSpPr>
          <p:cNvPr id="4" name="TextBox 3">
            <a:extLst>
              <a:ext uri="{FF2B5EF4-FFF2-40B4-BE49-F238E27FC236}">
                <a16:creationId xmlns:a16="http://schemas.microsoft.com/office/drawing/2014/main" id="{E42E35B0-0550-774B-80BB-50884C68C40F}"/>
              </a:ext>
            </a:extLst>
          </p:cNvPr>
          <p:cNvSpPr txBox="1"/>
          <p:nvPr/>
        </p:nvSpPr>
        <p:spPr>
          <a:xfrm>
            <a:off x="674474" y="4607295"/>
            <a:ext cx="401392" cy="369332"/>
          </a:xfrm>
          <a:prstGeom prst="rect">
            <a:avLst/>
          </a:prstGeom>
          <a:noFill/>
        </p:spPr>
        <p:txBody>
          <a:bodyPr wrap="none" rtlCol="0">
            <a:spAutoFit/>
          </a:bodyPr>
          <a:lstStyle/>
          <a:p>
            <a:pPr marL="214313" indent="-214313">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5156577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Tip vs CCA">
            <a:extLst>
              <a:ext uri="{FF2B5EF4-FFF2-40B4-BE49-F238E27FC236}">
                <a16:creationId xmlns:a16="http://schemas.microsoft.com/office/drawing/2014/main" id="{5AA76D61-9047-49AD-9BFC-511D0E74E9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037" y="349342"/>
            <a:ext cx="7535925" cy="4202276"/>
          </a:xfrm>
          <a:prstGeom prst="rect">
            <a:avLst/>
          </a:prstGeom>
        </p:spPr>
      </p:pic>
      <p:sp>
        <p:nvSpPr>
          <p:cNvPr id="2" name="TextBox 1">
            <a:extLst>
              <a:ext uri="{FF2B5EF4-FFF2-40B4-BE49-F238E27FC236}">
                <a16:creationId xmlns:a16="http://schemas.microsoft.com/office/drawing/2014/main" id="{D651A824-2513-8D4B-B120-928AD360B05E}"/>
              </a:ext>
            </a:extLst>
          </p:cNvPr>
          <p:cNvSpPr txBox="1"/>
          <p:nvPr/>
        </p:nvSpPr>
        <p:spPr>
          <a:xfrm>
            <a:off x="804037" y="4599816"/>
            <a:ext cx="7901779" cy="584775"/>
          </a:xfrm>
          <a:prstGeom prst="rect">
            <a:avLst/>
          </a:prstGeom>
          <a:noFill/>
        </p:spPr>
        <p:txBody>
          <a:bodyPr wrap="none" rtlCol="0">
            <a:spAutoFit/>
          </a:bodyPr>
          <a:lstStyle/>
          <a:p>
            <a:pPr marL="214313" indent="-214313">
              <a:buFont typeface="Arial" panose="020B0604020202020204" pitchFamily="34" charset="0"/>
              <a:buChar char="•"/>
            </a:pPr>
            <a:r>
              <a:rPr lang="en-US" sz="1600" dirty="0">
                <a:solidFill>
                  <a:schemeClr val="bg1"/>
                </a:solidFill>
              </a:rPr>
              <a:t>Tip are higher in CCA where </a:t>
            </a:r>
            <a:r>
              <a:rPr lang="en-US" sz="1600" dirty="0" err="1">
                <a:solidFill>
                  <a:schemeClr val="bg1"/>
                </a:solidFill>
              </a:rPr>
              <a:t>O’hare</a:t>
            </a:r>
            <a:r>
              <a:rPr lang="en-US" sz="1600" dirty="0">
                <a:solidFill>
                  <a:schemeClr val="bg1"/>
                </a:solidFill>
              </a:rPr>
              <a:t> international airport and Midway airport are located</a:t>
            </a:r>
          </a:p>
          <a:p>
            <a:pPr marL="214313" indent="-214313">
              <a:buFont typeface="Arial" panose="020B0604020202020204" pitchFamily="34" charset="0"/>
              <a:buChar char="•"/>
            </a:pPr>
            <a:r>
              <a:rPr lang="en-US" sz="1600" dirty="0">
                <a:solidFill>
                  <a:schemeClr val="bg1"/>
                </a:solidFill>
              </a:rPr>
              <a:t>Neighborhoods  with higher income tip better</a:t>
            </a:r>
          </a:p>
        </p:txBody>
      </p:sp>
    </p:spTree>
    <p:extLst>
      <p:ext uri="{BB962C8B-B14F-4D97-AF65-F5344CB8AC3E}">
        <p14:creationId xmlns:p14="http://schemas.microsoft.com/office/powerpoint/2010/main" val="2318411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Pooled Trip VS CCA">
            <a:extLst>
              <a:ext uri="{FF2B5EF4-FFF2-40B4-BE49-F238E27FC236}">
                <a16:creationId xmlns:a16="http://schemas.microsoft.com/office/drawing/2014/main" id="{A2AF4924-75EB-45BD-A507-F05AA00E76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193" y="331409"/>
            <a:ext cx="7392251" cy="4122159"/>
          </a:xfrm>
          <a:prstGeom prst="rect">
            <a:avLst/>
          </a:prstGeom>
        </p:spPr>
      </p:pic>
      <p:sp>
        <p:nvSpPr>
          <p:cNvPr id="2" name="TextBox 1">
            <a:extLst>
              <a:ext uri="{FF2B5EF4-FFF2-40B4-BE49-F238E27FC236}">
                <a16:creationId xmlns:a16="http://schemas.microsoft.com/office/drawing/2014/main" id="{BD3EDC03-CA23-7146-9CF5-BC33DDA354CA}"/>
              </a:ext>
            </a:extLst>
          </p:cNvPr>
          <p:cNvSpPr txBox="1"/>
          <p:nvPr/>
        </p:nvSpPr>
        <p:spPr>
          <a:xfrm>
            <a:off x="909193" y="4512009"/>
            <a:ext cx="7405361" cy="338554"/>
          </a:xfrm>
          <a:prstGeom prst="rect">
            <a:avLst/>
          </a:prstGeom>
          <a:noFill/>
        </p:spPr>
        <p:txBody>
          <a:bodyPr wrap="none" rtlCol="0">
            <a:spAutoFit/>
          </a:bodyPr>
          <a:lstStyle/>
          <a:p>
            <a:pPr marL="214313" indent="-214313">
              <a:buFont typeface="Arial" panose="020B0604020202020204" pitchFamily="34" charset="0"/>
              <a:buChar char="•"/>
            </a:pPr>
            <a:r>
              <a:rPr lang="en-US" sz="1600" dirty="0">
                <a:solidFill>
                  <a:schemeClr val="bg1"/>
                </a:solidFill>
              </a:rPr>
              <a:t>Carpool are used more in west and south lower income neighborhoods of Chicago.</a:t>
            </a:r>
          </a:p>
        </p:txBody>
      </p:sp>
    </p:spTree>
    <p:extLst>
      <p:ext uri="{BB962C8B-B14F-4D97-AF65-F5344CB8AC3E}">
        <p14:creationId xmlns:p14="http://schemas.microsoft.com/office/powerpoint/2010/main" val="17339307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Meas">
            <a:extLst>
              <a:ext uri="{FF2B5EF4-FFF2-40B4-BE49-F238E27FC236}">
                <a16:creationId xmlns:a16="http://schemas.microsoft.com/office/drawing/2014/main" id="{8993E080-1995-4971-8419-2BED76A5EB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554" y="370150"/>
            <a:ext cx="6213292" cy="4247570"/>
          </a:xfrm>
          <a:prstGeom prst="rect">
            <a:avLst/>
          </a:prstGeom>
        </p:spPr>
      </p:pic>
      <p:sp>
        <p:nvSpPr>
          <p:cNvPr id="5" name="TextBox 4">
            <a:extLst>
              <a:ext uri="{FF2B5EF4-FFF2-40B4-BE49-F238E27FC236}">
                <a16:creationId xmlns:a16="http://schemas.microsoft.com/office/drawing/2014/main" id="{7421DA42-76CA-BC4E-99E9-5A6E532D7C15}"/>
              </a:ext>
            </a:extLst>
          </p:cNvPr>
          <p:cNvSpPr txBox="1"/>
          <p:nvPr/>
        </p:nvSpPr>
        <p:spPr>
          <a:xfrm>
            <a:off x="6596846" y="370150"/>
            <a:ext cx="2750994" cy="1477328"/>
          </a:xfrm>
          <a:prstGeom prst="rect">
            <a:avLst/>
          </a:prstGeom>
          <a:noFill/>
        </p:spPr>
        <p:txBody>
          <a:bodyPr wrap="square" rtlCol="0">
            <a:spAutoFit/>
          </a:bodyPr>
          <a:lstStyle/>
          <a:p>
            <a:pPr marL="214313" indent="-214313">
              <a:buFont typeface="Arial" panose="020B0604020202020204" pitchFamily="34" charset="0"/>
              <a:buChar char="•"/>
            </a:pPr>
            <a:r>
              <a:rPr lang="en-US" dirty="0">
                <a:solidFill>
                  <a:schemeClr val="bg1"/>
                </a:solidFill>
              </a:rPr>
              <a:t>Higher number of trips at daytime</a:t>
            </a:r>
          </a:p>
          <a:p>
            <a:pPr marL="214313" indent="-214313">
              <a:buFont typeface="Arial" panose="020B0604020202020204" pitchFamily="34" charset="0"/>
              <a:buChar char="•"/>
            </a:pPr>
            <a:r>
              <a:rPr lang="en-US" dirty="0">
                <a:solidFill>
                  <a:schemeClr val="bg1"/>
                </a:solidFill>
              </a:rPr>
              <a:t>Rapid decline from 2-3pm might due to rush hour or data gap</a:t>
            </a:r>
          </a:p>
        </p:txBody>
      </p:sp>
      <p:sp>
        <p:nvSpPr>
          <p:cNvPr id="6" name="TextBox 5">
            <a:extLst>
              <a:ext uri="{FF2B5EF4-FFF2-40B4-BE49-F238E27FC236}">
                <a16:creationId xmlns:a16="http://schemas.microsoft.com/office/drawing/2014/main" id="{F4B32317-969B-1741-B35C-A7A806FB1A64}"/>
              </a:ext>
            </a:extLst>
          </p:cNvPr>
          <p:cNvSpPr txBox="1"/>
          <p:nvPr/>
        </p:nvSpPr>
        <p:spPr>
          <a:xfrm>
            <a:off x="6596846" y="2110085"/>
            <a:ext cx="2547154" cy="1200329"/>
          </a:xfrm>
          <a:prstGeom prst="rect">
            <a:avLst/>
          </a:prstGeom>
          <a:noFill/>
        </p:spPr>
        <p:txBody>
          <a:bodyPr wrap="square" rtlCol="0">
            <a:spAutoFit/>
          </a:bodyPr>
          <a:lstStyle/>
          <a:p>
            <a:pPr marL="214313" indent="-214313">
              <a:buFont typeface="Arial" panose="020B0604020202020204" pitchFamily="34" charset="0"/>
              <a:buChar char="•"/>
            </a:pPr>
            <a:r>
              <a:rPr lang="en-US" dirty="0">
                <a:solidFill>
                  <a:schemeClr val="bg1"/>
                </a:solidFill>
              </a:rPr>
              <a:t>Higher tips from 5-7am, reason might be morning arrival or departure flight</a:t>
            </a:r>
          </a:p>
        </p:txBody>
      </p:sp>
      <p:sp>
        <p:nvSpPr>
          <p:cNvPr id="7" name="TextBox 6">
            <a:extLst>
              <a:ext uri="{FF2B5EF4-FFF2-40B4-BE49-F238E27FC236}">
                <a16:creationId xmlns:a16="http://schemas.microsoft.com/office/drawing/2014/main" id="{FA004F12-C328-064A-BAC1-1C5943831236}"/>
              </a:ext>
            </a:extLst>
          </p:cNvPr>
          <p:cNvSpPr txBox="1"/>
          <p:nvPr/>
        </p:nvSpPr>
        <p:spPr>
          <a:xfrm>
            <a:off x="6596846" y="3502402"/>
            <a:ext cx="2547154" cy="923330"/>
          </a:xfrm>
          <a:prstGeom prst="rect">
            <a:avLst/>
          </a:prstGeom>
          <a:noFill/>
        </p:spPr>
        <p:txBody>
          <a:bodyPr wrap="square" rtlCol="0">
            <a:spAutoFit/>
          </a:bodyPr>
          <a:lstStyle/>
          <a:p>
            <a:pPr marL="214313" indent="-214313">
              <a:buFont typeface="Arial" panose="020B0604020202020204" pitchFamily="34" charset="0"/>
              <a:buChar char="•"/>
            </a:pPr>
            <a:r>
              <a:rPr lang="en-US" dirty="0">
                <a:solidFill>
                  <a:schemeClr val="bg1"/>
                </a:solidFill>
              </a:rPr>
              <a:t>No significant difference for carpool over 24hr period</a:t>
            </a:r>
          </a:p>
        </p:txBody>
      </p:sp>
    </p:spTree>
    <p:extLst>
      <p:ext uri="{BB962C8B-B14F-4D97-AF65-F5344CB8AC3E}">
        <p14:creationId xmlns:p14="http://schemas.microsoft.com/office/powerpoint/2010/main" val="34325911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Ridership vs Weekdays">
            <a:extLst>
              <a:ext uri="{FF2B5EF4-FFF2-40B4-BE49-F238E27FC236}">
                <a16:creationId xmlns:a16="http://schemas.microsoft.com/office/drawing/2014/main" id="{B7188D7E-D217-4EA8-9CA4-F177B0A871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560" y="365759"/>
            <a:ext cx="6710280" cy="4223105"/>
          </a:xfrm>
          <a:prstGeom prst="rect">
            <a:avLst/>
          </a:prstGeom>
        </p:spPr>
      </p:pic>
      <p:sp>
        <p:nvSpPr>
          <p:cNvPr id="3" name="TextBox 2">
            <a:extLst>
              <a:ext uri="{FF2B5EF4-FFF2-40B4-BE49-F238E27FC236}">
                <a16:creationId xmlns:a16="http://schemas.microsoft.com/office/drawing/2014/main" id="{14AA0A3A-BABE-3C46-BB54-2C2CF6714938}"/>
              </a:ext>
            </a:extLst>
          </p:cNvPr>
          <p:cNvSpPr txBox="1"/>
          <p:nvPr/>
        </p:nvSpPr>
        <p:spPr>
          <a:xfrm>
            <a:off x="1102560" y="4669304"/>
            <a:ext cx="6765955" cy="338554"/>
          </a:xfrm>
          <a:prstGeom prst="rect">
            <a:avLst/>
          </a:prstGeom>
          <a:noFill/>
        </p:spPr>
        <p:txBody>
          <a:bodyPr wrap="none" rtlCol="0">
            <a:spAutoFit/>
          </a:bodyPr>
          <a:lstStyle/>
          <a:p>
            <a:pPr marL="214313" indent="-214313">
              <a:buFont typeface="Arial" panose="020B0604020202020204" pitchFamily="34" charset="0"/>
              <a:buChar char="•"/>
            </a:pPr>
            <a:r>
              <a:rPr lang="en-US" sz="1600" dirty="0">
                <a:solidFill>
                  <a:schemeClr val="bg1"/>
                </a:solidFill>
              </a:rPr>
              <a:t>Friday and Saturday have the most ridership due to the coming of weekends.</a:t>
            </a:r>
          </a:p>
        </p:txBody>
      </p:sp>
    </p:spTree>
    <p:extLst>
      <p:ext uri="{BB962C8B-B14F-4D97-AF65-F5344CB8AC3E}">
        <p14:creationId xmlns:p14="http://schemas.microsoft.com/office/powerpoint/2010/main" val="32708558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E4E2BBB-0A2B-C541-9B53-790C4954B233}"/>
              </a:ext>
            </a:extLst>
          </p:cNvPr>
          <p:cNvPicPr>
            <a:picLocks noChangeAspect="1"/>
          </p:cNvPicPr>
          <p:nvPr/>
        </p:nvPicPr>
        <p:blipFill>
          <a:blip r:embed="rId2"/>
          <a:stretch>
            <a:fillRect/>
          </a:stretch>
        </p:blipFill>
        <p:spPr>
          <a:xfrm>
            <a:off x="2124712" y="150542"/>
            <a:ext cx="4552950" cy="4467178"/>
          </a:xfrm>
          <a:prstGeom prst="rect">
            <a:avLst/>
          </a:prstGeom>
        </p:spPr>
      </p:pic>
      <p:pic>
        <p:nvPicPr>
          <p:cNvPr id="4" name="slide3" descr="Sports Effect">
            <a:extLst>
              <a:ext uri="{FF2B5EF4-FFF2-40B4-BE49-F238E27FC236}">
                <a16:creationId xmlns:a16="http://schemas.microsoft.com/office/drawing/2014/main" id="{BF134A36-53D9-F540-8FA0-F475CFC767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90" y="154988"/>
            <a:ext cx="2568945" cy="4613274"/>
          </a:xfrm>
          <a:prstGeom prst="rect">
            <a:avLst/>
          </a:prstGeom>
        </p:spPr>
      </p:pic>
      <p:pic>
        <p:nvPicPr>
          <p:cNvPr id="5" name="slide4" descr="Effect of Rain on Ridership/Tip">
            <a:extLst>
              <a:ext uri="{FF2B5EF4-FFF2-40B4-BE49-F238E27FC236}">
                <a16:creationId xmlns:a16="http://schemas.microsoft.com/office/drawing/2014/main" id="{2D8DE932-116A-BB42-A6DB-4D0F70E902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49766" y="150542"/>
            <a:ext cx="2568945" cy="4617720"/>
          </a:xfrm>
          <a:prstGeom prst="rect">
            <a:avLst/>
          </a:prstGeom>
        </p:spPr>
      </p:pic>
      <p:sp>
        <p:nvSpPr>
          <p:cNvPr id="6" name="TextBox 5">
            <a:extLst>
              <a:ext uri="{FF2B5EF4-FFF2-40B4-BE49-F238E27FC236}">
                <a16:creationId xmlns:a16="http://schemas.microsoft.com/office/drawing/2014/main" id="{99CE9BE0-86D5-0848-B046-7557F12319D7}"/>
              </a:ext>
            </a:extLst>
          </p:cNvPr>
          <p:cNvSpPr txBox="1"/>
          <p:nvPr/>
        </p:nvSpPr>
        <p:spPr>
          <a:xfrm>
            <a:off x="6547593" y="527732"/>
            <a:ext cx="2392343" cy="4154984"/>
          </a:xfrm>
          <a:prstGeom prst="rect">
            <a:avLst/>
          </a:prstGeom>
          <a:noFill/>
        </p:spPr>
        <p:txBody>
          <a:bodyPr wrap="square" rtlCol="0">
            <a:spAutoFit/>
          </a:bodyPr>
          <a:lstStyle/>
          <a:p>
            <a:pPr marL="214313" indent="-214313">
              <a:buFont typeface="Arial" panose="020B0604020202020204" pitchFamily="34" charset="0"/>
              <a:buChar char="•"/>
            </a:pPr>
            <a:r>
              <a:rPr lang="en-US" sz="2400" dirty="0">
                <a:solidFill>
                  <a:schemeClr val="bg1"/>
                </a:solidFill>
              </a:rPr>
              <a:t>Higher Number of Trips and Tips during sports event days</a:t>
            </a:r>
          </a:p>
          <a:p>
            <a:pPr marL="214313" indent="-214313">
              <a:buFont typeface="Arial" panose="020B0604020202020204" pitchFamily="34" charset="0"/>
              <a:buChar char="•"/>
            </a:pPr>
            <a:endParaRPr lang="en-US" sz="2400" dirty="0">
              <a:solidFill>
                <a:schemeClr val="bg1"/>
              </a:solidFill>
            </a:endParaRPr>
          </a:p>
          <a:p>
            <a:pPr marL="214313" indent="-214313">
              <a:buFont typeface="Arial" panose="020B0604020202020204" pitchFamily="34" charset="0"/>
              <a:buChar char="•"/>
            </a:pPr>
            <a:r>
              <a:rPr lang="en-US" sz="2400" dirty="0">
                <a:solidFill>
                  <a:schemeClr val="bg1"/>
                </a:solidFill>
              </a:rPr>
              <a:t>No significant difference in Number of trips and Tips among rainy day</a:t>
            </a:r>
          </a:p>
          <a:p>
            <a:pPr marL="214313" indent="-214313">
              <a:buFont typeface="Arial" panose="020B0604020202020204" pitchFamily="34" charset="0"/>
              <a:buChar char="•"/>
            </a:pPr>
            <a:endParaRPr lang="en-US" sz="2400" dirty="0">
              <a:solidFill>
                <a:schemeClr val="bg1"/>
              </a:solidFill>
            </a:endParaRPr>
          </a:p>
        </p:txBody>
      </p:sp>
    </p:spTree>
    <p:extLst>
      <p:ext uri="{BB962C8B-B14F-4D97-AF65-F5344CB8AC3E}">
        <p14:creationId xmlns:p14="http://schemas.microsoft.com/office/powerpoint/2010/main" val="3749969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10" name="Rectangle 9">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ar driving down a busy street filled with lots of traffic&#10;&#10;Description automatically generated">
            <a:extLst>
              <a:ext uri="{FF2B5EF4-FFF2-40B4-BE49-F238E27FC236}">
                <a16:creationId xmlns:a16="http://schemas.microsoft.com/office/drawing/2014/main" id="{B771BAA3-FAA2-E542-A36B-68EED7C0FA35}"/>
              </a:ext>
            </a:extLst>
          </p:cNvPr>
          <p:cNvPicPr>
            <a:picLocks noChangeAspect="1"/>
          </p:cNvPicPr>
          <p:nvPr/>
        </p:nvPicPr>
        <p:blipFill rotWithShape="1">
          <a:blip r:embed="rId2">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08892" y="823791"/>
            <a:ext cx="7738813" cy="3296241"/>
          </a:xfrm>
        </p:spPr>
        <p:txBody>
          <a:bodyPr vert="horz" lIns="91440" tIns="45720" rIns="91440" bIns="45720" rtlCol="0" anchor="ctr">
            <a:normAutofit/>
          </a:bodyPr>
          <a:lstStyle/>
          <a:p>
            <a:pPr algn="ctr" defTabSz="914400">
              <a:spcBef>
                <a:spcPct val="0"/>
              </a:spcBef>
            </a:pPr>
            <a:r>
              <a:rPr lang="en-US" sz="9300" spc="800" dirty="0">
                <a:solidFill>
                  <a:schemeClr val="accent1">
                    <a:lumMod val="20000"/>
                    <a:lumOff val="80000"/>
                  </a:schemeClr>
                </a:solidFill>
              </a:rPr>
              <a:t>EXECUTIVE SUMMARY</a:t>
            </a:r>
          </a:p>
        </p:txBody>
      </p:sp>
      <p:sp>
        <p:nvSpPr>
          <p:cNvPr id="14" name="Rectangle 13">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3135504"/>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Age On Ridership">
            <a:extLst>
              <a:ext uri="{FF2B5EF4-FFF2-40B4-BE49-F238E27FC236}">
                <a16:creationId xmlns:a16="http://schemas.microsoft.com/office/drawing/2014/main" id="{967979EE-6AD8-4217-B771-B02A3D070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755" y="413485"/>
            <a:ext cx="7350204" cy="4056588"/>
          </a:xfrm>
          <a:prstGeom prst="rect">
            <a:avLst/>
          </a:prstGeom>
        </p:spPr>
      </p:pic>
      <p:sp>
        <p:nvSpPr>
          <p:cNvPr id="2" name="TextBox 1">
            <a:extLst>
              <a:ext uri="{FF2B5EF4-FFF2-40B4-BE49-F238E27FC236}">
                <a16:creationId xmlns:a16="http://schemas.microsoft.com/office/drawing/2014/main" id="{C43A4FFB-1EF0-F947-A959-2A2602F03070}"/>
              </a:ext>
            </a:extLst>
          </p:cNvPr>
          <p:cNvSpPr txBox="1"/>
          <p:nvPr/>
        </p:nvSpPr>
        <p:spPr>
          <a:xfrm>
            <a:off x="786755" y="4529960"/>
            <a:ext cx="5455019" cy="400110"/>
          </a:xfrm>
          <a:prstGeom prst="rect">
            <a:avLst/>
          </a:prstGeom>
          <a:noFill/>
        </p:spPr>
        <p:txBody>
          <a:bodyPr wrap="none" rtlCol="0">
            <a:spAutoFit/>
          </a:bodyPr>
          <a:lstStyle/>
          <a:p>
            <a:pPr marL="214313" indent="-214313">
              <a:buFont typeface="Arial" panose="020B0604020202020204" pitchFamily="34" charset="0"/>
              <a:buChar char="•"/>
            </a:pPr>
            <a:r>
              <a:rPr lang="en-US" sz="2000" dirty="0">
                <a:solidFill>
                  <a:schemeClr val="bg1"/>
                </a:solidFill>
              </a:rPr>
              <a:t>Most customers are those age between 25 to 40</a:t>
            </a:r>
          </a:p>
        </p:txBody>
      </p:sp>
    </p:spTree>
    <p:extLst>
      <p:ext uri="{BB962C8B-B14F-4D97-AF65-F5344CB8AC3E}">
        <p14:creationId xmlns:p14="http://schemas.microsoft.com/office/powerpoint/2010/main" val="40606680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8B2B47B-03ED-6642-8F2B-5D90740B8FE8}"/>
              </a:ext>
            </a:extLst>
          </p:cNvPr>
          <p:cNvPicPr>
            <a:picLocks noChangeAspect="1"/>
          </p:cNvPicPr>
          <p:nvPr/>
        </p:nvPicPr>
        <p:blipFill>
          <a:blip r:embed="rId2"/>
          <a:stretch>
            <a:fillRect/>
          </a:stretch>
        </p:blipFill>
        <p:spPr>
          <a:xfrm>
            <a:off x="2124712" y="150542"/>
            <a:ext cx="4552950" cy="4467178"/>
          </a:xfrm>
          <a:prstGeom prst="rect">
            <a:avLst/>
          </a:prstGeom>
        </p:spPr>
      </p:pic>
      <p:pic>
        <p:nvPicPr>
          <p:cNvPr id="6" name="slide6" descr="Ed/INC/TP/CR on Ridership">
            <a:extLst>
              <a:ext uri="{FF2B5EF4-FFF2-40B4-BE49-F238E27FC236}">
                <a16:creationId xmlns:a16="http://schemas.microsoft.com/office/drawing/2014/main" id="{3A355DAB-CA35-4BA3-9A64-9C88F02276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417" y="150542"/>
            <a:ext cx="6930586" cy="3946089"/>
          </a:xfrm>
          <a:prstGeom prst="rect">
            <a:avLst/>
          </a:prstGeom>
        </p:spPr>
      </p:pic>
      <p:sp>
        <p:nvSpPr>
          <p:cNvPr id="2" name="TextBox 1">
            <a:extLst>
              <a:ext uri="{FF2B5EF4-FFF2-40B4-BE49-F238E27FC236}">
                <a16:creationId xmlns:a16="http://schemas.microsoft.com/office/drawing/2014/main" id="{18AC6203-1E54-EC42-8CD1-4A025B6FFE5A}"/>
              </a:ext>
            </a:extLst>
          </p:cNvPr>
          <p:cNvSpPr txBox="1"/>
          <p:nvPr/>
        </p:nvSpPr>
        <p:spPr>
          <a:xfrm>
            <a:off x="925417" y="4221929"/>
            <a:ext cx="3134384" cy="369332"/>
          </a:xfrm>
          <a:prstGeom prst="rect">
            <a:avLst/>
          </a:prstGeom>
          <a:noFill/>
        </p:spPr>
        <p:txBody>
          <a:bodyPr wrap="none" rtlCol="0">
            <a:spAutoFit/>
          </a:bodyPr>
          <a:lstStyle/>
          <a:p>
            <a:r>
              <a:rPr lang="en-US" dirty="0">
                <a:solidFill>
                  <a:schemeClr val="bg1"/>
                </a:solidFill>
              </a:rPr>
              <a:t>Higher Education -&gt; More Trips</a:t>
            </a:r>
          </a:p>
        </p:txBody>
      </p:sp>
      <p:sp>
        <p:nvSpPr>
          <p:cNvPr id="4" name="TextBox 3">
            <a:extLst>
              <a:ext uri="{FF2B5EF4-FFF2-40B4-BE49-F238E27FC236}">
                <a16:creationId xmlns:a16="http://schemas.microsoft.com/office/drawing/2014/main" id="{96073CDB-3EF2-7746-8340-E2EA5C4CC623}"/>
              </a:ext>
            </a:extLst>
          </p:cNvPr>
          <p:cNvSpPr txBox="1"/>
          <p:nvPr/>
        </p:nvSpPr>
        <p:spPr>
          <a:xfrm>
            <a:off x="2419301" y="4594860"/>
            <a:ext cx="2906758" cy="369332"/>
          </a:xfrm>
          <a:prstGeom prst="rect">
            <a:avLst/>
          </a:prstGeom>
          <a:noFill/>
        </p:spPr>
        <p:txBody>
          <a:bodyPr wrap="none" rtlCol="0">
            <a:spAutoFit/>
          </a:bodyPr>
          <a:lstStyle/>
          <a:p>
            <a:r>
              <a:rPr lang="en-US" dirty="0">
                <a:solidFill>
                  <a:schemeClr val="bg1"/>
                </a:solidFill>
              </a:rPr>
              <a:t>Higher Income -&gt; More Trips</a:t>
            </a:r>
          </a:p>
        </p:txBody>
      </p:sp>
      <p:sp>
        <p:nvSpPr>
          <p:cNvPr id="5" name="TextBox 4">
            <a:extLst>
              <a:ext uri="{FF2B5EF4-FFF2-40B4-BE49-F238E27FC236}">
                <a16:creationId xmlns:a16="http://schemas.microsoft.com/office/drawing/2014/main" id="{5C9A454E-3AF2-5049-9F1D-074F61B63ACD}"/>
              </a:ext>
            </a:extLst>
          </p:cNvPr>
          <p:cNvSpPr txBox="1"/>
          <p:nvPr/>
        </p:nvSpPr>
        <p:spPr>
          <a:xfrm>
            <a:off x="4503420" y="4240985"/>
            <a:ext cx="3205558" cy="369332"/>
          </a:xfrm>
          <a:prstGeom prst="rect">
            <a:avLst/>
          </a:prstGeom>
          <a:noFill/>
        </p:spPr>
        <p:txBody>
          <a:bodyPr wrap="none" rtlCol="0">
            <a:spAutoFit/>
          </a:bodyPr>
          <a:lstStyle/>
          <a:p>
            <a:r>
              <a:rPr lang="en-US" dirty="0">
                <a:solidFill>
                  <a:schemeClr val="bg1"/>
                </a:solidFill>
              </a:rPr>
              <a:t>Higher Population -&gt; More Trips</a:t>
            </a:r>
          </a:p>
        </p:txBody>
      </p:sp>
      <p:sp>
        <p:nvSpPr>
          <p:cNvPr id="7" name="TextBox 6">
            <a:extLst>
              <a:ext uri="{FF2B5EF4-FFF2-40B4-BE49-F238E27FC236}">
                <a16:creationId xmlns:a16="http://schemas.microsoft.com/office/drawing/2014/main" id="{AFE0F451-1158-8A41-B125-8FDD14AE057A}"/>
              </a:ext>
            </a:extLst>
          </p:cNvPr>
          <p:cNvSpPr txBox="1"/>
          <p:nvPr/>
        </p:nvSpPr>
        <p:spPr>
          <a:xfrm>
            <a:off x="5769678" y="4600930"/>
            <a:ext cx="3374322" cy="369332"/>
          </a:xfrm>
          <a:prstGeom prst="rect">
            <a:avLst/>
          </a:prstGeom>
          <a:noFill/>
        </p:spPr>
        <p:txBody>
          <a:bodyPr wrap="none" rtlCol="0">
            <a:spAutoFit/>
          </a:bodyPr>
          <a:lstStyle/>
          <a:p>
            <a:r>
              <a:rPr lang="en-US" dirty="0">
                <a:solidFill>
                  <a:schemeClr val="bg1"/>
                </a:solidFill>
              </a:rPr>
              <a:t>Higher Crime Rate -&gt; Fewer Trips</a:t>
            </a:r>
          </a:p>
        </p:txBody>
      </p:sp>
    </p:spTree>
    <p:extLst>
      <p:ext uri="{BB962C8B-B14F-4D97-AF65-F5344CB8AC3E}">
        <p14:creationId xmlns:p14="http://schemas.microsoft.com/office/powerpoint/2010/main" val="1341890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EBB067-DB63-9540-9FB1-005963759C93}"/>
              </a:ext>
            </a:extLst>
          </p:cNvPr>
          <p:cNvPicPr>
            <a:picLocks noChangeAspect="1"/>
          </p:cNvPicPr>
          <p:nvPr/>
        </p:nvPicPr>
        <p:blipFill>
          <a:blip r:embed="rId2"/>
          <a:stretch>
            <a:fillRect/>
          </a:stretch>
        </p:blipFill>
        <p:spPr>
          <a:xfrm>
            <a:off x="2124712" y="150542"/>
            <a:ext cx="4552950" cy="4467178"/>
          </a:xfrm>
          <a:prstGeom prst="rect">
            <a:avLst/>
          </a:prstGeom>
        </p:spPr>
      </p:pic>
      <p:pic>
        <p:nvPicPr>
          <p:cNvPr id="9" name="slide9" descr="Tips vs Income/UNEM/EDUC">
            <a:extLst>
              <a:ext uri="{FF2B5EF4-FFF2-40B4-BE49-F238E27FC236}">
                <a16:creationId xmlns:a16="http://schemas.microsoft.com/office/drawing/2014/main" id="{011801F7-10D4-4080-8FC6-21B548A70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994" y="140187"/>
            <a:ext cx="6950869" cy="3836194"/>
          </a:xfrm>
          <a:prstGeom prst="rect">
            <a:avLst/>
          </a:prstGeom>
        </p:spPr>
      </p:pic>
      <p:sp>
        <p:nvSpPr>
          <p:cNvPr id="2" name="TextBox 1">
            <a:extLst>
              <a:ext uri="{FF2B5EF4-FFF2-40B4-BE49-F238E27FC236}">
                <a16:creationId xmlns:a16="http://schemas.microsoft.com/office/drawing/2014/main" id="{E064DE05-05A0-2E44-9E60-200A4628EC62}"/>
              </a:ext>
            </a:extLst>
          </p:cNvPr>
          <p:cNvSpPr txBox="1"/>
          <p:nvPr/>
        </p:nvSpPr>
        <p:spPr>
          <a:xfrm>
            <a:off x="863994" y="4050030"/>
            <a:ext cx="3283271" cy="400110"/>
          </a:xfrm>
          <a:prstGeom prst="rect">
            <a:avLst/>
          </a:prstGeom>
          <a:noFill/>
        </p:spPr>
        <p:txBody>
          <a:bodyPr wrap="none" rtlCol="0">
            <a:spAutoFit/>
          </a:bodyPr>
          <a:lstStyle/>
          <a:p>
            <a:r>
              <a:rPr lang="en-US" sz="2000" dirty="0">
                <a:solidFill>
                  <a:schemeClr val="bg1"/>
                </a:solidFill>
              </a:rPr>
              <a:t>Higher Income -&gt; Higher Tips</a:t>
            </a:r>
          </a:p>
        </p:txBody>
      </p:sp>
      <p:sp>
        <p:nvSpPr>
          <p:cNvPr id="4" name="TextBox 3">
            <a:extLst>
              <a:ext uri="{FF2B5EF4-FFF2-40B4-BE49-F238E27FC236}">
                <a16:creationId xmlns:a16="http://schemas.microsoft.com/office/drawing/2014/main" id="{03CABD42-6B78-FA49-BF73-740CC351CCE6}"/>
              </a:ext>
            </a:extLst>
          </p:cNvPr>
          <p:cNvSpPr txBox="1"/>
          <p:nvPr/>
        </p:nvSpPr>
        <p:spPr>
          <a:xfrm>
            <a:off x="1054337" y="4399692"/>
            <a:ext cx="4291239" cy="400110"/>
          </a:xfrm>
          <a:prstGeom prst="rect">
            <a:avLst/>
          </a:prstGeom>
          <a:noFill/>
        </p:spPr>
        <p:txBody>
          <a:bodyPr wrap="none" rtlCol="0">
            <a:spAutoFit/>
          </a:bodyPr>
          <a:lstStyle/>
          <a:p>
            <a:r>
              <a:rPr lang="en-US" sz="2000" dirty="0">
                <a:solidFill>
                  <a:schemeClr val="bg1"/>
                </a:solidFill>
              </a:rPr>
              <a:t>Higher unemployment rate -&gt; Less Tips</a:t>
            </a:r>
          </a:p>
        </p:txBody>
      </p:sp>
      <p:sp>
        <p:nvSpPr>
          <p:cNvPr id="5" name="TextBox 4">
            <a:extLst>
              <a:ext uri="{FF2B5EF4-FFF2-40B4-BE49-F238E27FC236}">
                <a16:creationId xmlns:a16="http://schemas.microsoft.com/office/drawing/2014/main" id="{94C08E48-09A0-464B-883D-7AD1351D8773}"/>
              </a:ext>
            </a:extLst>
          </p:cNvPr>
          <p:cNvSpPr txBox="1"/>
          <p:nvPr/>
        </p:nvSpPr>
        <p:spPr>
          <a:xfrm>
            <a:off x="4339428" y="4049140"/>
            <a:ext cx="3536546" cy="400110"/>
          </a:xfrm>
          <a:prstGeom prst="rect">
            <a:avLst/>
          </a:prstGeom>
          <a:noFill/>
        </p:spPr>
        <p:txBody>
          <a:bodyPr wrap="none" rtlCol="0">
            <a:spAutoFit/>
          </a:bodyPr>
          <a:lstStyle/>
          <a:p>
            <a:r>
              <a:rPr lang="en-US" sz="2000" dirty="0">
                <a:solidFill>
                  <a:schemeClr val="bg1"/>
                </a:solidFill>
              </a:rPr>
              <a:t>Higher Education -&gt; Higher Tips</a:t>
            </a:r>
          </a:p>
        </p:txBody>
      </p:sp>
      <p:sp>
        <p:nvSpPr>
          <p:cNvPr id="6" name="TextBox 5">
            <a:extLst>
              <a:ext uri="{FF2B5EF4-FFF2-40B4-BE49-F238E27FC236}">
                <a16:creationId xmlns:a16="http://schemas.microsoft.com/office/drawing/2014/main" id="{5DA7BDC7-9D51-0947-BF4C-9414DD942CA1}"/>
              </a:ext>
            </a:extLst>
          </p:cNvPr>
          <p:cNvSpPr txBox="1"/>
          <p:nvPr/>
        </p:nvSpPr>
        <p:spPr>
          <a:xfrm>
            <a:off x="5503418" y="4398091"/>
            <a:ext cx="3546801" cy="584775"/>
          </a:xfrm>
          <a:prstGeom prst="rect">
            <a:avLst/>
          </a:prstGeom>
          <a:noFill/>
        </p:spPr>
        <p:txBody>
          <a:bodyPr wrap="square" rtlCol="0">
            <a:spAutoFit/>
          </a:bodyPr>
          <a:lstStyle/>
          <a:p>
            <a:r>
              <a:rPr lang="en-US" sz="2000" dirty="0">
                <a:solidFill>
                  <a:schemeClr val="bg1"/>
                </a:solidFill>
              </a:rPr>
              <a:t>Longer Distance -&gt; Higher Tips</a:t>
            </a:r>
          </a:p>
          <a:p>
            <a:r>
              <a:rPr lang="en-US" sz="1200" dirty="0">
                <a:solidFill>
                  <a:schemeClr val="bg1"/>
                </a:solidFill>
              </a:rPr>
              <a:t>Explaining higher tips in O’Hare and Midway airport</a:t>
            </a:r>
          </a:p>
        </p:txBody>
      </p:sp>
    </p:spTree>
    <p:extLst>
      <p:ext uri="{BB962C8B-B14F-4D97-AF65-F5344CB8AC3E}">
        <p14:creationId xmlns:p14="http://schemas.microsoft.com/office/powerpoint/2010/main" val="38439007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ADB180-3DCE-7949-BD4C-E8B38072DEB1}"/>
              </a:ext>
            </a:extLst>
          </p:cNvPr>
          <p:cNvPicPr>
            <a:picLocks noChangeAspect="1"/>
          </p:cNvPicPr>
          <p:nvPr/>
        </p:nvPicPr>
        <p:blipFill>
          <a:blip r:embed="rId2"/>
          <a:stretch>
            <a:fillRect/>
          </a:stretch>
        </p:blipFill>
        <p:spPr>
          <a:xfrm>
            <a:off x="2124712" y="150542"/>
            <a:ext cx="4552950" cy="4467178"/>
          </a:xfrm>
          <a:prstGeom prst="rect">
            <a:avLst/>
          </a:prstGeom>
        </p:spPr>
      </p:pic>
      <p:pic>
        <p:nvPicPr>
          <p:cNvPr id="13" name="slide13" descr="CR/UEMP/INC on PooledTrips">
            <a:extLst>
              <a:ext uri="{FF2B5EF4-FFF2-40B4-BE49-F238E27FC236}">
                <a16:creationId xmlns:a16="http://schemas.microsoft.com/office/drawing/2014/main" id="{BC2AB376-136F-4C67-A9E2-00A0740EFD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670" y="222108"/>
            <a:ext cx="6936581" cy="3836194"/>
          </a:xfrm>
          <a:prstGeom prst="rect">
            <a:avLst/>
          </a:prstGeom>
        </p:spPr>
      </p:pic>
      <p:sp>
        <p:nvSpPr>
          <p:cNvPr id="3" name="TextBox 2">
            <a:extLst>
              <a:ext uri="{FF2B5EF4-FFF2-40B4-BE49-F238E27FC236}">
                <a16:creationId xmlns:a16="http://schemas.microsoft.com/office/drawing/2014/main" id="{4A656075-3C43-F94B-8CE0-38F8587E3882}"/>
              </a:ext>
            </a:extLst>
          </p:cNvPr>
          <p:cNvSpPr txBox="1"/>
          <p:nvPr/>
        </p:nvSpPr>
        <p:spPr>
          <a:xfrm>
            <a:off x="783670" y="4174990"/>
            <a:ext cx="3551037" cy="400110"/>
          </a:xfrm>
          <a:prstGeom prst="rect">
            <a:avLst/>
          </a:prstGeom>
          <a:noFill/>
        </p:spPr>
        <p:txBody>
          <a:bodyPr wrap="none" rtlCol="0">
            <a:spAutoFit/>
          </a:bodyPr>
          <a:lstStyle/>
          <a:p>
            <a:r>
              <a:rPr lang="en-US" sz="2000" dirty="0">
                <a:solidFill>
                  <a:schemeClr val="bg1"/>
                </a:solidFill>
              </a:rPr>
              <a:t>Lower Income -&gt; More Carpool</a:t>
            </a:r>
          </a:p>
        </p:txBody>
      </p:sp>
      <p:sp>
        <p:nvSpPr>
          <p:cNvPr id="4" name="TextBox 3">
            <a:extLst>
              <a:ext uri="{FF2B5EF4-FFF2-40B4-BE49-F238E27FC236}">
                <a16:creationId xmlns:a16="http://schemas.microsoft.com/office/drawing/2014/main" id="{9CEB8149-F9ED-A142-B6AE-FEF707C273A2}"/>
              </a:ext>
            </a:extLst>
          </p:cNvPr>
          <p:cNvSpPr txBox="1"/>
          <p:nvPr/>
        </p:nvSpPr>
        <p:spPr>
          <a:xfrm>
            <a:off x="2777554" y="4617720"/>
            <a:ext cx="4025141" cy="400110"/>
          </a:xfrm>
          <a:prstGeom prst="rect">
            <a:avLst/>
          </a:prstGeom>
          <a:noFill/>
        </p:spPr>
        <p:txBody>
          <a:bodyPr wrap="none" rtlCol="0">
            <a:spAutoFit/>
          </a:bodyPr>
          <a:lstStyle/>
          <a:p>
            <a:r>
              <a:rPr lang="en-US" sz="2000" dirty="0">
                <a:solidFill>
                  <a:schemeClr val="bg1"/>
                </a:solidFill>
              </a:rPr>
              <a:t>Higher Crime Rate -&gt; More Carpool</a:t>
            </a:r>
          </a:p>
        </p:txBody>
      </p:sp>
      <p:sp>
        <p:nvSpPr>
          <p:cNvPr id="5" name="TextBox 4">
            <a:extLst>
              <a:ext uri="{FF2B5EF4-FFF2-40B4-BE49-F238E27FC236}">
                <a16:creationId xmlns:a16="http://schemas.microsoft.com/office/drawing/2014/main" id="{7E572D70-7FB6-4543-95FC-F1333C66F951}"/>
              </a:ext>
            </a:extLst>
          </p:cNvPr>
          <p:cNvSpPr txBox="1"/>
          <p:nvPr/>
        </p:nvSpPr>
        <p:spPr>
          <a:xfrm>
            <a:off x="4487318" y="4175286"/>
            <a:ext cx="4630755" cy="400110"/>
          </a:xfrm>
          <a:prstGeom prst="rect">
            <a:avLst/>
          </a:prstGeom>
          <a:noFill/>
        </p:spPr>
        <p:txBody>
          <a:bodyPr wrap="none" rtlCol="0">
            <a:spAutoFit/>
          </a:bodyPr>
          <a:lstStyle/>
          <a:p>
            <a:r>
              <a:rPr lang="en-US" sz="2000" dirty="0">
                <a:solidFill>
                  <a:schemeClr val="bg1"/>
                </a:solidFill>
              </a:rPr>
              <a:t>High unemployment rate -&gt; More Carpool</a:t>
            </a:r>
          </a:p>
        </p:txBody>
      </p:sp>
    </p:spTree>
    <p:extLst>
      <p:ext uri="{BB962C8B-B14F-4D97-AF65-F5344CB8AC3E}">
        <p14:creationId xmlns:p14="http://schemas.microsoft.com/office/powerpoint/2010/main" val="16073645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slide12" descr="Weather On Tips">
            <a:extLst>
              <a:ext uri="{FF2B5EF4-FFF2-40B4-BE49-F238E27FC236}">
                <a16:creationId xmlns:a16="http://schemas.microsoft.com/office/drawing/2014/main" id="{6F99A6B3-E57C-421A-9739-FAEA178FC3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029" y="408140"/>
            <a:ext cx="7325939" cy="4047355"/>
          </a:xfrm>
          <a:prstGeom prst="rect">
            <a:avLst/>
          </a:prstGeom>
        </p:spPr>
      </p:pic>
      <p:sp>
        <p:nvSpPr>
          <p:cNvPr id="2" name="TextBox 1">
            <a:extLst>
              <a:ext uri="{FF2B5EF4-FFF2-40B4-BE49-F238E27FC236}">
                <a16:creationId xmlns:a16="http://schemas.microsoft.com/office/drawing/2014/main" id="{8F69BF01-BB86-8740-9485-30FA87F95CB5}"/>
              </a:ext>
            </a:extLst>
          </p:cNvPr>
          <p:cNvSpPr txBox="1"/>
          <p:nvPr/>
        </p:nvSpPr>
        <p:spPr>
          <a:xfrm>
            <a:off x="909029" y="4455495"/>
            <a:ext cx="7325939" cy="707886"/>
          </a:xfrm>
          <a:prstGeom prst="rect">
            <a:avLst/>
          </a:prstGeom>
          <a:noFill/>
        </p:spPr>
        <p:txBody>
          <a:bodyPr wrap="square" rtlCol="0">
            <a:spAutoFit/>
          </a:bodyPr>
          <a:lstStyle/>
          <a:p>
            <a:pPr marL="214313" indent="-214313">
              <a:buFont typeface="Arial" panose="020B0604020202020204" pitchFamily="34" charset="0"/>
              <a:buChar char="•"/>
            </a:pPr>
            <a:r>
              <a:rPr lang="en-US" sz="2000" dirty="0">
                <a:solidFill>
                  <a:schemeClr val="bg1"/>
                </a:solidFill>
              </a:rPr>
              <a:t>No significant difference among avg temperature, avg windspeed and total precipitation over tip.</a:t>
            </a:r>
          </a:p>
        </p:txBody>
      </p:sp>
    </p:spTree>
    <p:extLst>
      <p:ext uri="{BB962C8B-B14F-4D97-AF65-F5344CB8AC3E}">
        <p14:creationId xmlns:p14="http://schemas.microsoft.com/office/powerpoint/2010/main" val="20577379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Ridership vs Total Precipitation">
            <a:extLst>
              <a:ext uri="{FF2B5EF4-FFF2-40B4-BE49-F238E27FC236}">
                <a16:creationId xmlns:a16="http://schemas.microsoft.com/office/drawing/2014/main" id="{4D8E7C30-3371-4823-A2A6-61B2431ED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57" y="442542"/>
            <a:ext cx="7232060" cy="4003728"/>
          </a:xfrm>
          <a:prstGeom prst="rect">
            <a:avLst/>
          </a:prstGeom>
        </p:spPr>
      </p:pic>
      <p:sp>
        <p:nvSpPr>
          <p:cNvPr id="2" name="Rectangle 1">
            <a:extLst>
              <a:ext uri="{FF2B5EF4-FFF2-40B4-BE49-F238E27FC236}">
                <a16:creationId xmlns:a16="http://schemas.microsoft.com/office/drawing/2014/main" id="{B8A5B3C1-3F72-684A-8833-F05DF37F1CFB}"/>
              </a:ext>
            </a:extLst>
          </p:cNvPr>
          <p:cNvSpPr/>
          <p:nvPr/>
        </p:nvSpPr>
        <p:spPr>
          <a:xfrm>
            <a:off x="804657" y="4446270"/>
            <a:ext cx="6618296" cy="707886"/>
          </a:xfrm>
          <a:prstGeom prst="rect">
            <a:avLst/>
          </a:prstGeom>
        </p:spPr>
        <p:txBody>
          <a:bodyPr wrap="square">
            <a:spAutoFit/>
          </a:bodyPr>
          <a:lstStyle/>
          <a:p>
            <a:pPr marL="214313" indent="-214313">
              <a:buFont typeface="Arial" panose="020B0604020202020204" pitchFamily="34" charset="0"/>
              <a:buChar char="•"/>
            </a:pPr>
            <a:r>
              <a:rPr lang="en-US" sz="2000" dirty="0">
                <a:solidFill>
                  <a:schemeClr val="bg1"/>
                </a:solidFill>
              </a:rPr>
              <a:t>No significant difference among avg temperature, avg windspeed and total precipitation over number of trips. </a:t>
            </a:r>
          </a:p>
        </p:txBody>
      </p:sp>
    </p:spTree>
    <p:extLst>
      <p:ext uri="{BB962C8B-B14F-4D97-AF65-F5344CB8AC3E}">
        <p14:creationId xmlns:p14="http://schemas.microsoft.com/office/powerpoint/2010/main" val="1013063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sp>
        <p:nvSpPr>
          <p:cNvPr id="113" name="Freeform 6">
            <a:extLst>
              <a:ext uri="{FF2B5EF4-FFF2-40B4-BE49-F238E27FC236}">
                <a16:creationId xmlns:a16="http://schemas.microsoft.com/office/drawing/2014/main" id="{F9FF9942-A878-459D-884E-75326A28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5" name="Rectangle 114">
            <a:extLst>
              <a:ext uri="{FF2B5EF4-FFF2-40B4-BE49-F238E27FC236}">
                <a16:creationId xmlns:a16="http://schemas.microsoft.com/office/drawing/2014/main" id="{C56E82B2-4DF9-4845-B6CB-442FFB716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17" name="Rectangle 116">
            <a:extLst>
              <a:ext uri="{FF2B5EF4-FFF2-40B4-BE49-F238E27FC236}">
                <a16:creationId xmlns:a16="http://schemas.microsoft.com/office/drawing/2014/main" id="{C437FABD-8C69-4801-8D9F-F88EFA0324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9" name="Google Shape;59;p14"/>
          <p:cNvSpPr txBox="1">
            <a:spLocks noGrp="1"/>
          </p:cNvSpPr>
          <p:nvPr>
            <p:ph type="title"/>
          </p:nvPr>
        </p:nvSpPr>
        <p:spPr>
          <a:xfrm>
            <a:off x="938758" y="286788"/>
            <a:ext cx="7633742" cy="111909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5100" b="1" spc="200"/>
              <a:t>Executive Summary</a:t>
            </a:r>
          </a:p>
        </p:txBody>
      </p:sp>
      <p:sp>
        <p:nvSpPr>
          <p:cNvPr id="119" name="Freeform 6">
            <a:extLst>
              <a:ext uri="{FF2B5EF4-FFF2-40B4-BE49-F238E27FC236}">
                <a16:creationId xmlns:a16="http://schemas.microsoft.com/office/drawing/2014/main" id="{9BD2ECB5-E1D5-4F95-8DB5-D6B38DEEE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121" name="Rectangle 120">
            <a:extLst>
              <a:ext uri="{FF2B5EF4-FFF2-40B4-BE49-F238E27FC236}">
                <a16:creationId xmlns:a16="http://schemas.microsoft.com/office/drawing/2014/main" id="{1500752C-7683-4E03-95C5-06FCFE0C9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62" name="Google Shape;60;p14">
            <a:extLst>
              <a:ext uri="{FF2B5EF4-FFF2-40B4-BE49-F238E27FC236}">
                <a16:creationId xmlns:a16="http://schemas.microsoft.com/office/drawing/2014/main" id="{85527994-7F0E-4BD1-B0BA-32C12D431789}"/>
              </a:ext>
            </a:extLst>
          </p:cNvPr>
          <p:cNvGraphicFramePr/>
          <p:nvPr>
            <p:extLst>
              <p:ext uri="{D42A27DB-BD31-4B8C-83A1-F6EECF244321}">
                <p14:modId xmlns:p14="http://schemas.microsoft.com/office/powerpoint/2010/main" val="664515046"/>
              </p:ext>
            </p:extLst>
          </p:nvPr>
        </p:nvGraphicFramePr>
        <p:xfrm>
          <a:off x="938212" y="1646437"/>
          <a:ext cx="7634288" cy="3256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DF61F47-37EC-408A-BDC8-E491FB5E5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0" name="Rectangle 9">
            <a:extLst>
              <a:ext uri="{FF2B5EF4-FFF2-40B4-BE49-F238E27FC236}">
                <a16:creationId xmlns:a16="http://schemas.microsoft.com/office/drawing/2014/main" id="{68157995-9098-42A2-8E36-8BA9015D7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05052"/>
            <a:ext cx="9143999" cy="638448"/>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Google Shape;65;p15">
            <a:extLst>
              <a:ext uri="{FF2B5EF4-FFF2-40B4-BE49-F238E27FC236}">
                <a16:creationId xmlns:a16="http://schemas.microsoft.com/office/drawing/2014/main" id="{F951FEC2-9333-864E-9427-38B519715336}"/>
              </a:ext>
            </a:extLst>
          </p:cNvPr>
          <p:cNvSpPr txBox="1">
            <a:spLocks noGrp="1"/>
          </p:cNvSpPr>
          <p:nvPr>
            <p:ph type="title"/>
          </p:nvPr>
        </p:nvSpPr>
        <p:spPr>
          <a:xfrm>
            <a:off x="332184" y="24593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Business Use Case</a:t>
            </a:r>
            <a:endParaRPr b="1" dirty="0"/>
          </a:p>
        </p:txBody>
      </p:sp>
      <p:graphicFrame>
        <p:nvGraphicFramePr>
          <p:cNvPr id="35" name="Google Shape;66;p15">
            <a:extLst>
              <a:ext uri="{FF2B5EF4-FFF2-40B4-BE49-F238E27FC236}">
                <a16:creationId xmlns:a16="http://schemas.microsoft.com/office/drawing/2014/main" id="{D388C7AE-FA35-634B-8FE5-BC4097D39D54}"/>
              </a:ext>
            </a:extLst>
          </p:cNvPr>
          <p:cNvGraphicFramePr/>
          <p:nvPr>
            <p:extLst>
              <p:ext uri="{D42A27DB-BD31-4B8C-83A1-F6EECF244321}">
                <p14:modId xmlns:p14="http://schemas.microsoft.com/office/powerpoint/2010/main" val="893875618"/>
              </p:ext>
            </p:extLst>
          </p:nvPr>
        </p:nvGraphicFramePr>
        <p:xfrm>
          <a:off x="758268" y="1064562"/>
          <a:ext cx="8066756" cy="3405576"/>
        </p:xfrm>
        <a:graphic>
          <a:graphicData uri="http://schemas.openxmlformats.org/drawingml/2006/table">
            <a:tbl>
              <a:tblPr>
                <a:tableStyleId>{69CF1AB2-1976-4502-BF36-3FF5EA218861}</a:tableStyleId>
              </a:tblPr>
              <a:tblGrid>
                <a:gridCol w="1038635">
                  <a:extLst>
                    <a:ext uri="{9D8B030D-6E8A-4147-A177-3AD203B41FA5}">
                      <a16:colId xmlns:a16="http://schemas.microsoft.com/office/drawing/2014/main" val="20000"/>
                    </a:ext>
                  </a:extLst>
                </a:gridCol>
                <a:gridCol w="3604437">
                  <a:extLst>
                    <a:ext uri="{9D8B030D-6E8A-4147-A177-3AD203B41FA5}">
                      <a16:colId xmlns:a16="http://schemas.microsoft.com/office/drawing/2014/main" val="20001"/>
                    </a:ext>
                  </a:extLst>
                </a:gridCol>
                <a:gridCol w="3423684">
                  <a:extLst>
                    <a:ext uri="{9D8B030D-6E8A-4147-A177-3AD203B41FA5}">
                      <a16:colId xmlns:a16="http://schemas.microsoft.com/office/drawing/2014/main" val="20002"/>
                    </a:ext>
                  </a:extLst>
                </a:gridCol>
              </a:tblGrid>
              <a:tr h="286627">
                <a:tc>
                  <a:txBody>
                    <a:bodyPr/>
                    <a:lstStyle/>
                    <a:p>
                      <a:pPr marL="0" lvl="0" indent="0" algn="l" rtl="0">
                        <a:lnSpc>
                          <a:spcPct val="150000"/>
                        </a:lnSpc>
                        <a:spcBef>
                          <a:spcPts val="0"/>
                        </a:spcBef>
                        <a:spcAft>
                          <a:spcPts val="0"/>
                        </a:spcAft>
                        <a:buNone/>
                      </a:pPr>
                      <a:r>
                        <a:rPr lang="en" sz="1400" b="1" dirty="0">
                          <a:solidFill>
                            <a:schemeClr val="tx1"/>
                          </a:solidFill>
                        </a:rPr>
                        <a:t>Actor</a:t>
                      </a:r>
                      <a:endParaRPr sz="1400" b="1" dirty="0">
                        <a:solidFill>
                          <a:schemeClr val="tx1"/>
                        </a:solidFill>
                      </a:endParaRPr>
                    </a:p>
                  </a:txBody>
                  <a:tcPr marL="91425" marR="91425" marT="91425" marB="91425"/>
                </a:tc>
                <a:tc>
                  <a:txBody>
                    <a:bodyPr/>
                    <a:lstStyle/>
                    <a:p>
                      <a:pPr marL="0" lvl="0" indent="0" algn="l" rtl="0">
                        <a:lnSpc>
                          <a:spcPct val="150000"/>
                        </a:lnSpc>
                        <a:spcBef>
                          <a:spcPts val="0"/>
                        </a:spcBef>
                        <a:spcAft>
                          <a:spcPts val="0"/>
                        </a:spcAft>
                        <a:buNone/>
                      </a:pPr>
                      <a:r>
                        <a:rPr lang="en" sz="1400" b="1" dirty="0">
                          <a:solidFill>
                            <a:schemeClr val="tx1"/>
                          </a:solidFill>
                        </a:rPr>
                        <a:t>Incentive</a:t>
                      </a:r>
                      <a:endParaRPr sz="1400" b="1" dirty="0">
                        <a:solidFill>
                          <a:schemeClr val="tx1"/>
                        </a:solidFill>
                      </a:endParaRPr>
                    </a:p>
                  </a:txBody>
                  <a:tcPr marL="91425" marR="91425" marT="91425" marB="91425"/>
                </a:tc>
                <a:tc>
                  <a:txBody>
                    <a:bodyPr/>
                    <a:lstStyle/>
                    <a:p>
                      <a:pPr marL="0" lvl="0" indent="0" algn="l" rtl="0">
                        <a:lnSpc>
                          <a:spcPct val="150000"/>
                        </a:lnSpc>
                        <a:spcBef>
                          <a:spcPts val="0"/>
                        </a:spcBef>
                        <a:spcAft>
                          <a:spcPts val="0"/>
                        </a:spcAft>
                        <a:buNone/>
                      </a:pPr>
                      <a:r>
                        <a:rPr lang="en" sz="1400" b="1" dirty="0">
                          <a:solidFill>
                            <a:schemeClr val="tx1"/>
                          </a:solidFill>
                        </a:rPr>
                        <a:t>Business Use</a:t>
                      </a:r>
                      <a:endParaRPr sz="1400" b="1" dirty="0">
                        <a:solidFill>
                          <a:schemeClr val="tx1"/>
                        </a:solidFill>
                      </a:endParaRPr>
                    </a:p>
                  </a:txBody>
                  <a:tcPr marL="91425" marR="91425" marT="91425" marB="91425"/>
                </a:tc>
                <a:extLst>
                  <a:ext uri="{0D108BD9-81ED-4DB2-BD59-A6C34878D82A}">
                    <a16:rowId xmlns:a16="http://schemas.microsoft.com/office/drawing/2014/main" val="10000"/>
                  </a:ext>
                </a:extLst>
              </a:tr>
              <a:tr h="1088875">
                <a:tc>
                  <a:txBody>
                    <a:bodyPr/>
                    <a:lstStyle/>
                    <a:p>
                      <a:pPr marL="0" lvl="0" indent="0" algn="l" rtl="0">
                        <a:lnSpc>
                          <a:spcPct val="150000"/>
                        </a:lnSpc>
                        <a:spcBef>
                          <a:spcPts val="0"/>
                        </a:spcBef>
                        <a:spcAft>
                          <a:spcPts val="0"/>
                        </a:spcAft>
                        <a:buNone/>
                      </a:pPr>
                      <a:r>
                        <a:rPr lang="en" sz="1400" dirty="0">
                          <a:solidFill>
                            <a:schemeClr val="tx1"/>
                          </a:solidFill>
                        </a:rPr>
                        <a:t>TNP</a:t>
                      </a:r>
                      <a:endParaRPr sz="1400" dirty="0">
                        <a:solidFill>
                          <a:schemeClr val="tx1"/>
                        </a:solidFill>
                      </a:endParaRPr>
                    </a:p>
                  </a:txBody>
                  <a:tcPr marL="91425" marR="91425" marT="91425" marB="91425" anchor="ctr"/>
                </a:tc>
                <a:tc>
                  <a:txBody>
                    <a:bodyPr/>
                    <a:lstStyle/>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r>
                        <a:rPr lang="en-US" sz="1350" b="0" i="0" u="none" strike="noStrike" kern="1200" dirty="0">
                          <a:solidFill>
                            <a:schemeClr val="tx1"/>
                          </a:solidFill>
                          <a:effectLst/>
                          <a:latin typeface="+mn-lt"/>
                          <a:ea typeface="+mn-ea"/>
                          <a:cs typeface="+mn-cs"/>
                        </a:rPr>
                        <a:t>To better understand customer behavior </a:t>
                      </a:r>
                    </a:p>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r>
                        <a:rPr lang="en-US" sz="1350" b="0" i="0" u="none" strike="noStrike" kern="1200" dirty="0">
                          <a:solidFill>
                            <a:schemeClr val="tx1"/>
                          </a:solidFill>
                          <a:effectLst/>
                          <a:latin typeface="+mn-lt"/>
                          <a:ea typeface="+mn-ea"/>
                          <a:cs typeface="+mn-cs"/>
                        </a:rPr>
                        <a:t>Vehicle allocation Optimization</a:t>
                      </a:r>
                    </a:p>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r>
                        <a:rPr lang="en-US" sz="1350" b="0" i="0" u="none" strike="noStrike" kern="1200" dirty="0">
                          <a:solidFill>
                            <a:schemeClr val="tx1"/>
                          </a:solidFill>
                          <a:effectLst/>
                          <a:latin typeface="+mn-lt"/>
                          <a:ea typeface="+mn-ea"/>
                          <a:cs typeface="+mn-cs"/>
                        </a:rPr>
                        <a:t>Improve customer service management</a:t>
                      </a:r>
                    </a:p>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endParaRPr lang="en" sz="1400" dirty="0">
                        <a:solidFill>
                          <a:schemeClr val="tx1"/>
                        </a:solidFill>
                      </a:endParaRPr>
                    </a:p>
                  </a:txBody>
                  <a:tcPr marL="91425" marR="91425" marT="91425" marB="91425"/>
                </a:tc>
                <a:tc>
                  <a:txBody>
                    <a:bodyPr/>
                    <a:lstStyle/>
                    <a:p>
                      <a:pPr rtl="0"/>
                      <a:r>
                        <a:rPr lang="en-US" sz="1350" b="0" i="0" u="none" strike="noStrike" kern="1200" dirty="0">
                          <a:solidFill>
                            <a:schemeClr val="tx1"/>
                          </a:solidFill>
                          <a:effectLst/>
                          <a:latin typeface="+mn-lt"/>
                          <a:ea typeface="+mn-ea"/>
                          <a:cs typeface="+mn-cs"/>
                        </a:rPr>
                        <a:t>Understand how different factors impact ridership and customer behavior</a:t>
                      </a:r>
                      <a:endParaRPr lang="en-US" sz="1400" b="0" dirty="0">
                        <a:solidFill>
                          <a:schemeClr val="tx1"/>
                        </a:solidFill>
                        <a:effectLst/>
                      </a:endParaRPr>
                    </a:p>
                  </a:txBody>
                  <a:tcPr marL="91425" marR="91425" marT="91425" marB="91425" anchor="ctr"/>
                </a:tc>
                <a:extLst>
                  <a:ext uri="{0D108BD9-81ED-4DB2-BD59-A6C34878D82A}">
                    <a16:rowId xmlns:a16="http://schemas.microsoft.com/office/drawing/2014/main" val="10001"/>
                  </a:ext>
                </a:extLst>
              </a:tr>
              <a:tr h="582450">
                <a:tc>
                  <a:txBody>
                    <a:bodyPr/>
                    <a:lstStyle/>
                    <a:p>
                      <a:pPr marL="0" lvl="0" indent="0" algn="l" rtl="0">
                        <a:lnSpc>
                          <a:spcPct val="150000"/>
                        </a:lnSpc>
                        <a:spcBef>
                          <a:spcPts val="0"/>
                        </a:spcBef>
                        <a:spcAft>
                          <a:spcPts val="0"/>
                        </a:spcAft>
                        <a:buNone/>
                      </a:pPr>
                      <a:r>
                        <a:rPr lang="en" sz="1400" dirty="0">
                          <a:solidFill>
                            <a:schemeClr val="tx1"/>
                          </a:solidFill>
                        </a:rPr>
                        <a:t>Driver</a:t>
                      </a:r>
                      <a:endParaRPr sz="1400" dirty="0">
                        <a:solidFill>
                          <a:schemeClr val="tx1"/>
                        </a:solidFill>
                      </a:endParaRPr>
                    </a:p>
                  </a:txBody>
                  <a:tcPr marL="91425" marR="91425" marT="91425" marB="91425" anchor="ctr"/>
                </a:tc>
                <a:tc>
                  <a:txBody>
                    <a:bodyPr/>
                    <a:lstStyle/>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r>
                        <a:rPr lang="en" sz="1400" dirty="0">
                          <a:solidFill>
                            <a:schemeClr val="tx1"/>
                          </a:solidFill>
                        </a:rPr>
                        <a:t>Maximize income per unit time</a:t>
                      </a:r>
                    </a:p>
                  </a:txBody>
                  <a:tcPr marL="91425" marR="91425" marT="91425" marB="91425" anchor="ctr"/>
                </a:tc>
                <a:tc>
                  <a:txBody>
                    <a:bodyPr/>
                    <a:lstStyle/>
                    <a:p>
                      <a:pPr marL="0" lvl="0" indent="0" algn="l" rtl="0">
                        <a:lnSpc>
                          <a:spcPct val="150000"/>
                        </a:lnSpc>
                        <a:spcBef>
                          <a:spcPts val="0"/>
                        </a:spcBef>
                        <a:spcAft>
                          <a:spcPts val="0"/>
                        </a:spcAft>
                        <a:buNone/>
                      </a:pPr>
                      <a:r>
                        <a:rPr lang="en" sz="1400" dirty="0">
                          <a:solidFill>
                            <a:schemeClr val="tx1"/>
                          </a:solidFill>
                        </a:rPr>
                        <a:t>Understand how tips vary in different circumstances</a:t>
                      </a:r>
                      <a:endParaRPr sz="1400" dirty="0">
                        <a:solidFill>
                          <a:schemeClr val="tx1"/>
                        </a:solidFill>
                      </a:endParaRPr>
                    </a:p>
                  </a:txBody>
                  <a:tcPr marL="91425" marR="91425" marT="91425" marB="91425"/>
                </a:tc>
                <a:extLst>
                  <a:ext uri="{0D108BD9-81ED-4DB2-BD59-A6C34878D82A}">
                    <a16:rowId xmlns:a16="http://schemas.microsoft.com/office/drawing/2014/main" val="10002"/>
                  </a:ext>
                </a:extLst>
              </a:tr>
              <a:tr h="582450">
                <a:tc>
                  <a:txBody>
                    <a:bodyPr/>
                    <a:lstStyle/>
                    <a:p>
                      <a:pPr marL="0" lvl="0" indent="0" algn="l" rtl="0">
                        <a:lnSpc>
                          <a:spcPct val="150000"/>
                        </a:lnSpc>
                        <a:spcBef>
                          <a:spcPts val="0"/>
                        </a:spcBef>
                        <a:spcAft>
                          <a:spcPts val="0"/>
                        </a:spcAft>
                        <a:buNone/>
                      </a:pPr>
                      <a:r>
                        <a:rPr lang="en" sz="1400" dirty="0">
                          <a:solidFill>
                            <a:schemeClr val="tx1"/>
                          </a:solidFill>
                        </a:rPr>
                        <a:t>Customer </a:t>
                      </a:r>
                      <a:endParaRPr sz="1400" dirty="0">
                        <a:solidFill>
                          <a:schemeClr val="tx1"/>
                        </a:solidFill>
                      </a:endParaRPr>
                    </a:p>
                  </a:txBody>
                  <a:tcPr marL="91425" marR="91425" marT="91425" marB="91425" anchor="ctr"/>
                </a:tc>
                <a:tc>
                  <a:txBody>
                    <a:bodyPr/>
                    <a:lstStyle/>
                    <a:p>
                      <a:pPr marL="412750" marR="0" lvl="0" indent="-285750" algn="l" defTabSz="685800" rtl="0" eaLnBrk="1" fontAlgn="auto" latinLnBrk="0" hangingPunct="1">
                        <a:lnSpc>
                          <a:spcPct val="150000"/>
                        </a:lnSpc>
                        <a:spcBef>
                          <a:spcPts val="0"/>
                        </a:spcBef>
                        <a:spcAft>
                          <a:spcPts val="0"/>
                        </a:spcAft>
                        <a:buClrTx/>
                        <a:buSzPts val="1600"/>
                        <a:buFont typeface="Wingdings" pitchFamily="2" charset="2"/>
                        <a:buChar char="v"/>
                        <a:tabLst/>
                        <a:defRPr/>
                      </a:pPr>
                      <a:r>
                        <a:rPr lang="en" sz="1400" dirty="0">
                          <a:solidFill>
                            <a:schemeClr val="tx1"/>
                          </a:solidFill>
                        </a:rPr>
                        <a:t>Time-efficient and safer service </a:t>
                      </a:r>
                    </a:p>
                  </a:txBody>
                  <a:tcPr marL="91425" marR="91425" marT="91425" marB="91425" anchor="ctr"/>
                </a:tc>
                <a:tc>
                  <a:txBody>
                    <a:bodyPr/>
                    <a:lstStyle/>
                    <a:p>
                      <a:pPr marL="0" lvl="0" indent="0" algn="l" rtl="0">
                        <a:lnSpc>
                          <a:spcPct val="150000"/>
                        </a:lnSpc>
                        <a:spcBef>
                          <a:spcPts val="0"/>
                        </a:spcBef>
                        <a:spcAft>
                          <a:spcPts val="0"/>
                        </a:spcAft>
                        <a:buNone/>
                      </a:pPr>
                      <a:r>
                        <a:rPr lang="en-US" sz="1350" b="0" i="0" u="none" strike="noStrike" kern="1200" dirty="0">
                          <a:solidFill>
                            <a:schemeClr val="tx1"/>
                          </a:solidFill>
                          <a:effectLst/>
                          <a:latin typeface="+mn-lt"/>
                          <a:ea typeface="+mn-ea"/>
                          <a:cs typeface="+mn-cs"/>
                        </a:rPr>
                        <a:t>Improvement of service experience with better vehicle allocation and customer service</a:t>
                      </a:r>
                      <a:endParaRPr sz="1400" dirty="0">
                        <a:solidFill>
                          <a:schemeClr val="tx1"/>
                        </a:solidFill>
                      </a:endParaRPr>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405969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Freeform 6">
            <a:extLst>
              <a:ext uri="{FF2B5EF4-FFF2-40B4-BE49-F238E27FC236}">
                <a16:creationId xmlns:a16="http://schemas.microsoft.com/office/drawing/2014/main" id="{10833938-31AE-4868-9FCF-A0EB5E6A5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473202"/>
            <a:ext cx="3926681" cy="3921918"/>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36" name="Rectangle 35">
            <a:extLst>
              <a:ext uri="{FF2B5EF4-FFF2-40B4-BE49-F238E27FC236}">
                <a16:creationId xmlns:a16="http://schemas.microsoft.com/office/drawing/2014/main" id="{F6332DBD-C139-417D-8FEE-8B4D4818B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D9453AC2-8882-459A-8985-3E24DD42A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407" y="0"/>
            <a:ext cx="8975785" cy="51435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771BAA3-FAA2-E542-A36B-68EED7C0FA35}"/>
              </a:ext>
            </a:extLst>
          </p:cNvPr>
          <p:cNvPicPr>
            <a:picLocks noChangeAspect="1"/>
          </p:cNvPicPr>
          <p:nvPr/>
        </p:nvPicPr>
        <p:blipFill rotWithShape="1">
          <a:blip r:embed="rId2">
            <a:alphaModFix amt="40000"/>
          </a:blip>
          <a:srcRect t="8679" r="-2" b="-2"/>
          <a:stretch/>
        </p:blipFill>
        <p:spPr>
          <a:xfrm>
            <a:off x="198407" y="10"/>
            <a:ext cx="8975785" cy="5143490"/>
          </a:xfrm>
          <a:prstGeom prst="rect">
            <a:avLst/>
          </a:prstGeom>
        </p:spPr>
      </p:pic>
      <p:sp>
        <p:nvSpPr>
          <p:cNvPr id="2" name="Title 1">
            <a:extLst>
              <a:ext uri="{FF2B5EF4-FFF2-40B4-BE49-F238E27FC236}">
                <a16:creationId xmlns:a16="http://schemas.microsoft.com/office/drawing/2014/main" id="{E6A2A7DA-9961-6649-8107-36926B13C4A7}"/>
              </a:ext>
            </a:extLst>
          </p:cNvPr>
          <p:cNvSpPr>
            <a:spLocks noGrp="1"/>
          </p:cNvSpPr>
          <p:nvPr>
            <p:ph type="title"/>
          </p:nvPr>
        </p:nvSpPr>
        <p:spPr>
          <a:xfrm>
            <a:off x="816892" y="923629"/>
            <a:ext cx="7738813" cy="3296241"/>
          </a:xfrm>
        </p:spPr>
        <p:txBody>
          <a:bodyPr vert="horz" lIns="91440" tIns="45720" rIns="91440" bIns="45720" rtlCol="0" anchor="ctr">
            <a:normAutofit/>
          </a:bodyPr>
          <a:lstStyle/>
          <a:p>
            <a:pPr algn="ctr" defTabSz="914400">
              <a:spcBef>
                <a:spcPct val="0"/>
              </a:spcBef>
            </a:pPr>
            <a:r>
              <a:rPr lang="en-US" sz="9300" spc="800" dirty="0">
                <a:solidFill>
                  <a:schemeClr val="accent1">
                    <a:lumMod val="20000"/>
                    <a:lumOff val="80000"/>
                  </a:schemeClr>
                </a:solidFill>
              </a:rPr>
              <a:t>Data source and tools</a:t>
            </a:r>
          </a:p>
        </p:txBody>
      </p:sp>
      <p:sp>
        <p:nvSpPr>
          <p:cNvPr id="40" name="Rectangle 39">
            <a:extLst>
              <a:ext uri="{FF2B5EF4-FFF2-40B4-BE49-F238E27FC236}">
                <a16:creationId xmlns:a16="http://schemas.microsoft.com/office/drawing/2014/main" id="{D4A11FEA-6E98-401C-B708-DA2C95081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407"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441651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1DF61F47-37EC-408A-BDC8-E491FB5E5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0" name="Rectangle 9">
            <a:extLst>
              <a:ext uri="{FF2B5EF4-FFF2-40B4-BE49-F238E27FC236}">
                <a16:creationId xmlns:a16="http://schemas.microsoft.com/office/drawing/2014/main" id="{68157995-9098-42A2-8E36-8BA9015D7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05052"/>
            <a:ext cx="9143999" cy="638448"/>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Google Shape;72;p16">
            <a:extLst>
              <a:ext uri="{FF2B5EF4-FFF2-40B4-BE49-F238E27FC236}">
                <a16:creationId xmlns:a16="http://schemas.microsoft.com/office/drawing/2014/main" id="{7F814B89-0BE6-5742-8CA3-F729B1CA888C}"/>
              </a:ext>
            </a:extLst>
          </p:cNvPr>
          <p:cNvSpPr txBox="1">
            <a:spLocks noGrp="1"/>
          </p:cNvSpPr>
          <p:nvPr>
            <p:ph type="title"/>
          </p:nvPr>
        </p:nvSpPr>
        <p:spPr>
          <a:xfrm>
            <a:off x="486480" y="542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 overview: Data / Tools</a:t>
            </a:r>
            <a:endParaRPr dirty="0"/>
          </a:p>
        </p:txBody>
      </p:sp>
      <p:sp>
        <p:nvSpPr>
          <p:cNvPr id="11" name="Rectangle 10" descr="User Network">
            <a:extLst>
              <a:ext uri="{FF2B5EF4-FFF2-40B4-BE49-F238E27FC236}">
                <a16:creationId xmlns:a16="http://schemas.microsoft.com/office/drawing/2014/main" id="{28D166D9-C5A2-8442-B841-33666BFFB03E}"/>
              </a:ext>
            </a:extLst>
          </p:cNvPr>
          <p:cNvSpPr/>
          <p:nvPr/>
        </p:nvSpPr>
        <p:spPr>
          <a:xfrm>
            <a:off x="594464" y="702081"/>
            <a:ext cx="278373" cy="278373"/>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Rectangle 12" descr="Marker">
            <a:extLst>
              <a:ext uri="{FF2B5EF4-FFF2-40B4-BE49-F238E27FC236}">
                <a16:creationId xmlns:a16="http://schemas.microsoft.com/office/drawing/2014/main" id="{01E597D5-B937-9F46-A64A-65201BFB97F5}"/>
              </a:ext>
            </a:extLst>
          </p:cNvPr>
          <p:cNvSpPr/>
          <p:nvPr/>
        </p:nvSpPr>
        <p:spPr>
          <a:xfrm>
            <a:off x="7030631" y="739313"/>
            <a:ext cx="316586" cy="316586"/>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15" name="Rectangle 14" descr="Database">
            <a:extLst>
              <a:ext uri="{FF2B5EF4-FFF2-40B4-BE49-F238E27FC236}">
                <a16:creationId xmlns:a16="http://schemas.microsoft.com/office/drawing/2014/main" id="{2129AD73-DD8B-6A4C-B78E-BEC2BE1E5105}"/>
              </a:ext>
            </a:extLst>
          </p:cNvPr>
          <p:cNvSpPr/>
          <p:nvPr/>
        </p:nvSpPr>
        <p:spPr>
          <a:xfrm>
            <a:off x="3453368" y="1621702"/>
            <a:ext cx="316586" cy="316586"/>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16" name="Rectangle 15" descr="Computer">
            <a:extLst>
              <a:ext uri="{FF2B5EF4-FFF2-40B4-BE49-F238E27FC236}">
                <a16:creationId xmlns:a16="http://schemas.microsoft.com/office/drawing/2014/main" id="{DDAC8180-30E8-BA4F-B221-D230FC7030C7}"/>
              </a:ext>
            </a:extLst>
          </p:cNvPr>
          <p:cNvSpPr/>
          <p:nvPr/>
        </p:nvSpPr>
        <p:spPr>
          <a:xfrm>
            <a:off x="5020717" y="744629"/>
            <a:ext cx="316586" cy="316586"/>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sp>
      <p:sp>
        <p:nvSpPr>
          <p:cNvPr id="17" name="Rectangle 16" descr="Statistics">
            <a:extLst>
              <a:ext uri="{FF2B5EF4-FFF2-40B4-BE49-F238E27FC236}">
                <a16:creationId xmlns:a16="http://schemas.microsoft.com/office/drawing/2014/main" id="{68369E5B-F583-AF42-8D86-CC015C4B5C3E}"/>
              </a:ext>
            </a:extLst>
          </p:cNvPr>
          <p:cNvSpPr/>
          <p:nvPr/>
        </p:nvSpPr>
        <p:spPr>
          <a:xfrm>
            <a:off x="7156564" y="3308412"/>
            <a:ext cx="316586" cy="316586"/>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8" name="Rectangle 17">
            <a:extLst>
              <a:ext uri="{FF2B5EF4-FFF2-40B4-BE49-F238E27FC236}">
                <a16:creationId xmlns:a16="http://schemas.microsoft.com/office/drawing/2014/main" id="{7EF51F83-4222-1944-96E8-50B4633ED025}"/>
              </a:ext>
            </a:extLst>
          </p:cNvPr>
          <p:cNvSpPr/>
          <p:nvPr/>
        </p:nvSpPr>
        <p:spPr>
          <a:xfrm>
            <a:off x="556656" y="993952"/>
            <a:ext cx="2676049" cy="61555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b="1" dirty="0">
                <a:solidFill>
                  <a:srgbClr val="000000"/>
                </a:solidFill>
              </a:rPr>
              <a:t>Transportation Network Providers </a:t>
            </a:r>
            <a:r>
              <a:rPr lang="en-US" sz="1100" dirty="0">
                <a:solidFill>
                  <a:srgbClr val="000000"/>
                </a:solidFill>
              </a:rPr>
              <a:t>– Trips by Location, Distance, Day/Time, Tips, etc.</a:t>
            </a:r>
            <a:endParaRPr lang="en-US" sz="1100" dirty="0"/>
          </a:p>
        </p:txBody>
      </p:sp>
      <p:sp>
        <p:nvSpPr>
          <p:cNvPr id="19" name="Rectangle 18">
            <a:extLst>
              <a:ext uri="{FF2B5EF4-FFF2-40B4-BE49-F238E27FC236}">
                <a16:creationId xmlns:a16="http://schemas.microsoft.com/office/drawing/2014/main" id="{605159D8-DB55-284B-8E42-30D1155EBD02}"/>
              </a:ext>
            </a:extLst>
          </p:cNvPr>
          <p:cNvSpPr/>
          <p:nvPr/>
        </p:nvSpPr>
        <p:spPr>
          <a:xfrm>
            <a:off x="801120" y="687229"/>
            <a:ext cx="1471878" cy="338554"/>
          </a:xfrm>
          <a:prstGeom prst="rect">
            <a:avLst/>
          </a:prstGeom>
        </p:spPr>
        <p:txBody>
          <a:bodyPr wrap="none">
            <a:spAutoFit/>
          </a:bodyPr>
          <a:lstStyle/>
          <a:p>
            <a:r>
              <a:rPr lang="en-US" sz="1600" b="1" dirty="0">
                <a:solidFill>
                  <a:srgbClr val="000000"/>
                </a:solidFill>
              </a:rPr>
              <a:t>Main dataset:</a:t>
            </a:r>
            <a:endParaRPr lang="en-US" sz="1600" b="1" dirty="0"/>
          </a:p>
        </p:txBody>
      </p:sp>
      <p:sp>
        <p:nvSpPr>
          <p:cNvPr id="20" name="Rectangle 19" descr="User Network">
            <a:extLst>
              <a:ext uri="{FF2B5EF4-FFF2-40B4-BE49-F238E27FC236}">
                <a16:creationId xmlns:a16="http://schemas.microsoft.com/office/drawing/2014/main" id="{5F6528CB-A3A3-2A4B-B235-56F799FF6F46}"/>
              </a:ext>
            </a:extLst>
          </p:cNvPr>
          <p:cNvSpPr/>
          <p:nvPr/>
        </p:nvSpPr>
        <p:spPr>
          <a:xfrm>
            <a:off x="583831" y="1645032"/>
            <a:ext cx="278373" cy="278373"/>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1" name="Rectangle 20">
            <a:extLst>
              <a:ext uri="{FF2B5EF4-FFF2-40B4-BE49-F238E27FC236}">
                <a16:creationId xmlns:a16="http://schemas.microsoft.com/office/drawing/2014/main" id="{8B9EF8C6-9970-374E-A30A-D147DCA975C9}"/>
              </a:ext>
            </a:extLst>
          </p:cNvPr>
          <p:cNvSpPr/>
          <p:nvPr/>
        </p:nvSpPr>
        <p:spPr>
          <a:xfrm>
            <a:off x="537197" y="1902936"/>
            <a:ext cx="2676049" cy="61555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b="1" dirty="0">
                <a:solidFill>
                  <a:srgbClr val="000000"/>
                </a:solidFill>
              </a:rPr>
              <a:t>Weather</a:t>
            </a:r>
            <a:endParaRPr lang="en-US" sz="1400" b="1" dirty="0">
              <a:solidFill>
                <a:srgbClr val="000000"/>
              </a:solidFill>
            </a:endParaRPr>
          </a:p>
          <a:p>
            <a:r>
              <a:rPr lang="en-US" sz="1100" dirty="0">
                <a:solidFill>
                  <a:srgbClr val="000000"/>
                </a:solidFill>
              </a:rPr>
              <a:t>– Historical Weather Conditions, Short-term Forecasts</a:t>
            </a:r>
            <a:endParaRPr lang="en-US" sz="1100" dirty="0"/>
          </a:p>
        </p:txBody>
      </p:sp>
      <p:sp>
        <p:nvSpPr>
          <p:cNvPr id="22" name="Rectangle 21">
            <a:extLst>
              <a:ext uri="{FF2B5EF4-FFF2-40B4-BE49-F238E27FC236}">
                <a16:creationId xmlns:a16="http://schemas.microsoft.com/office/drawing/2014/main" id="{A4C30EED-2E2F-DE44-A9AF-6E15067BD139}"/>
              </a:ext>
            </a:extLst>
          </p:cNvPr>
          <p:cNvSpPr/>
          <p:nvPr/>
        </p:nvSpPr>
        <p:spPr>
          <a:xfrm>
            <a:off x="801120" y="1599066"/>
            <a:ext cx="2077107" cy="338554"/>
          </a:xfrm>
          <a:prstGeom prst="rect">
            <a:avLst/>
          </a:prstGeom>
        </p:spPr>
        <p:txBody>
          <a:bodyPr wrap="none">
            <a:spAutoFit/>
          </a:bodyPr>
          <a:lstStyle/>
          <a:p>
            <a:r>
              <a:rPr lang="en-US" sz="1600" b="1" dirty="0">
                <a:solidFill>
                  <a:srgbClr val="000000"/>
                </a:solidFill>
              </a:rPr>
              <a:t>Supporting dataset:</a:t>
            </a:r>
            <a:endParaRPr lang="en-US" sz="1600" b="1" dirty="0"/>
          </a:p>
        </p:txBody>
      </p:sp>
      <p:sp>
        <p:nvSpPr>
          <p:cNvPr id="23" name="Rectangle 22">
            <a:extLst>
              <a:ext uri="{FF2B5EF4-FFF2-40B4-BE49-F238E27FC236}">
                <a16:creationId xmlns:a16="http://schemas.microsoft.com/office/drawing/2014/main" id="{91B8079A-E903-6E4E-8539-78A90A49F439}"/>
              </a:ext>
            </a:extLst>
          </p:cNvPr>
          <p:cNvSpPr/>
          <p:nvPr/>
        </p:nvSpPr>
        <p:spPr>
          <a:xfrm>
            <a:off x="528775" y="2602735"/>
            <a:ext cx="2676049" cy="44627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b="1" dirty="0">
                <a:solidFill>
                  <a:srgbClr val="000000"/>
                </a:solidFill>
              </a:rPr>
              <a:t>Geography</a:t>
            </a:r>
          </a:p>
          <a:p>
            <a:r>
              <a:rPr lang="en-US" sz="1100" dirty="0">
                <a:solidFill>
                  <a:srgbClr val="000000"/>
                </a:solidFill>
              </a:rPr>
              <a:t>– Community area boundaries in Chicago</a:t>
            </a:r>
            <a:endParaRPr lang="en-US" sz="1100" dirty="0"/>
          </a:p>
        </p:txBody>
      </p:sp>
      <p:sp>
        <p:nvSpPr>
          <p:cNvPr id="24" name="Rectangle 23">
            <a:extLst>
              <a:ext uri="{FF2B5EF4-FFF2-40B4-BE49-F238E27FC236}">
                <a16:creationId xmlns:a16="http://schemas.microsoft.com/office/drawing/2014/main" id="{D79E2072-33D8-B844-ACB0-5B8C27659367}"/>
              </a:ext>
            </a:extLst>
          </p:cNvPr>
          <p:cNvSpPr/>
          <p:nvPr/>
        </p:nvSpPr>
        <p:spPr>
          <a:xfrm>
            <a:off x="537197" y="3133257"/>
            <a:ext cx="2676049" cy="61555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b="1" dirty="0">
                <a:solidFill>
                  <a:srgbClr val="000000"/>
                </a:solidFill>
              </a:rPr>
              <a:t>Sports Event</a:t>
            </a:r>
          </a:p>
          <a:p>
            <a:r>
              <a:rPr lang="en-US" sz="1100" dirty="0">
                <a:solidFill>
                  <a:srgbClr val="000000"/>
                </a:solidFill>
              </a:rPr>
              <a:t>– Chicago sports team (NBA,NFL,MLB) schedules</a:t>
            </a:r>
            <a:endParaRPr lang="en-US" sz="1100" dirty="0"/>
          </a:p>
        </p:txBody>
      </p:sp>
      <p:sp>
        <p:nvSpPr>
          <p:cNvPr id="25" name="Rectangle 24">
            <a:extLst>
              <a:ext uri="{FF2B5EF4-FFF2-40B4-BE49-F238E27FC236}">
                <a16:creationId xmlns:a16="http://schemas.microsoft.com/office/drawing/2014/main" id="{A85597EE-9BF4-384D-9143-21303B59806F}"/>
              </a:ext>
            </a:extLst>
          </p:cNvPr>
          <p:cNvSpPr/>
          <p:nvPr/>
        </p:nvSpPr>
        <p:spPr>
          <a:xfrm>
            <a:off x="3674902" y="1568771"/>
            <a:ext cx="1415201" cy="584775"/>
          </a:xfrm>
          <a:prstGeom prst="rect">
            <a:avLst/>
          </a:prstGeom>
        </p:spPr>
        <p:txBody>
          <a:bodyPr wrap="square">
            <a:spAutoFit/>
          </a:bodyPr>
          <a:lstStyle/>
          <a:p>
            <a:r>
              <a:rPr lang="en-US" sz="1600" b="1" dirty="0">
                <a:solidFill>
                  <a:srgbClr val="000000"/>
                </a:solidFill>
              </a:rPr>
              <a:t>Data Connectors:</a:t>
            </a:r>
            <a:endParaRPr lang="en-US" sz="1600" b="1" dirty="0"/>
          </a:p>
        </p:txBody>
      </p:sp>
      <p:sp>
        <p:nvSpPr>
          <p:cNvPr id="26" name="Rectangle 25">
            <a:extLst>
              <a:ext uri="{FF2B5EF4-FFF2-40B4-BE49-F238E27FC236}">
                <a16:creationId xmlns:a16="http://schemas.microsoft.com/office/drawing/2014/main" id="{FFCB1D17-21E4-DE4D-A62B-176836A925D7}"/>
              </a:ext>
            </a:extLst>
          </p:cNvPr>
          <p:cNvSpPr/>
          <p:nvPr/>
        </p:nvSpPr>
        <p:spPr>
          <a:xfrm>
            <a:off x="5307910" y="733645"/>
            <a:ext cx="1787349" cy="338554"/>
          </a:xfrm>
          <a:prstGeom prst="rect">
            <a:avLst/>
          </a:prstGeom>
        </p:spPr>
        <p:txBody>
          <a:bodyPr wrap="none">
            <a:spAutoFit/>
          </a:bodyPr>
          <a:lstStyle/>
          <a:p>
            <a:r>
              <a:rPr lang="en-US" sz="1600" b="1" dirty="0">
                <a:solidFill>
                  <a:srgbClr val="000000"/>
                </a:solidFill>
              </a:rPr>
              <a:t>Data Processing:</a:t>
            </a:r>
            <a:endParaRPr lang="en-US" sz="1600" b="1" dirty="0"/>
          </a:p>
        </p:txBody>
      </p:sp>
      <p:sp>
        <p:nvSpPr>
          <p:cNvPr id="27" name="Rectangle 26">
            <a:extLst>
              <a:ext uri="{FF2B5EF4-FFF2-40B4-BE49-F238E27FC236}">
                <a16:creationId xmlns:a16="http://schemas.microsoft.com/office/drawing/2014/main" id="{1720B5EE-1458-8F49-9D95-5F9B62E2C555}"/>
              </a:ext>
            </a:extLst>
          </p:cNvPr>
          <p:cNvSpPr/>
          <p:nvPr/>
        </p:nvSpPr>
        <p:spPr>
          <a:xfrm>
            <a:off x="3518389" y="2148946"/>
            <a:ext cx="1577764" cy="181588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dirty="0">
                <a:solidFill>
                  <a:srgbClr val="000000"/>
                </a:solidFill>
              </a:rPr>
              <a:t>CSV Extracts</a:t>
            </a:r>
          </a:p>
          <a:p>
            <a:endParaRPr lang="en-US" sz="1600" dirty="0">
              <a:solidFill>
                <a:srgbClr val="000000"/>
              </a:solidFill>
            </a:endParaRPr>
          </a:p>
          <a:p>
            <a:r>
              <a:rPr lang="en-US" sz="1600" dirty="0">
                <a:solidFill>
                  <a:srgbClr val="000000"/>
                </a:solidFill>
              </a:rPr>
              <a:t>Python</a:t>
            </a:r>
          </a:p>
          <a:p>
            <a:r>
              <a:rPr lang="en-US" sz="1400" dirty="0">
                <a:solidFill>
                  <a:srgbClr val="000000"/>
                </a:solidFill>
              </a:rPr>
              <a:t>- </a:t>
            </a:r>
            <a:r>
              <a:rPr lang="en-US" sz="1400" dirty="0" err="1">
                <a:solidFill>
                  <a:srgbClr val="000000"/>
                </a:solidFill>
              </a:rPr>
              <a:t>WebScraping</a:t>
            </a:r>
            <a:endParaRPr lang="en-US" sz="1400" dirty="0">
              <a:solidFill>
                <a:srgbClr val="000000"/>
              </a:solidFill>
            </a:endParaRPr>
          </a:p>
          <a:p>
            <a:endParaRPr lang="en-US" sz="1600" dirty="0">
              <a:solidFill>
                <a:srgbClr val="000000"/>
              </a:solidFill>
            </a:endParaRPr>
          </a:p>
          <a:p>
            <a:r>
              <a:rPr lang="en-US" sz="1600" dirty="0" err="1">
                <a:solidFill>
                  <a:srgbClr val="000000"/>
                </a:solidFill>
              </a:rPr>
              <a:t>NoAA</a:t>
            </a:r>
            <a:endParaRPr lang="en-US" sz="1600" dirty="0">
              <a:solidFill>
                <a:srgbClr val="000000"/>
              </a:solidFill>
            </a:endParaRPr>
          </a:p>
          <a:p>
            <a:r>
              <a:rPr lang="en-US" sz="1400" dirty="0">
                <a:solidFill>
                  <a:srgbClr val="000000"/>
                </a:solidFill>
              </a:rPr>
              <a:t>- API</a:t>
            </a:r>
          </a:p>
        </p:txBody>
      </p:sp>
      <p:sp>
        <p:nvSpPr>
          <p:cNvPr id="28" name="Rectangle 27">
            <a:extLst>
              <a:ext uri="{FF2B5EF4-FFF2-40B4-BE49-F238E27FC236}">
                <a16:creationId xmlns:a16="http://schemas.microsoft.com/office/drawing/2014/main" id="{8DD2E783-BA7F-314D-B725-7316F61F95B0}"/>
              </a:ext>
            </a:extLst>
          </p:cNvPr>
          <p:cNvSpPr/>
          <p:nvPr/>
        </p:nvSpPr>
        <p:spPr>
          <a:xfrm>
            <a:off x="5390739" y="1133284"/>
            <a:ext cx="1577764" cy="283154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dirty="0">
                <a:solidFill>
                  <a:srgbClr val="000000"/>
                </a:solidFill>
              </a:rPr>
              <a:t>Python</a:t>
            </a:r>
          </a:p>
          <a:p>
            <a:r>
              <a:rPr lang="en-US" sz="1400" dirty="0">
                <a:solidFill>
                  <a:srgbClr val="000000"/>
                </a:solidFill>
              </a:rPr>
              <a:t>- Data Cleaning and Processing</a:t>
            </a:r>
          </a:p>
          <a:p>
            <a:endParaRPr lang="en-US" sz="1600" dirty="0">
              <a:solidFill>
                <a:srgbClr val="000000"/>
              </a:solidFill>
            </a:endParaRPr>
          </a:p>
          <a:p>
            <a:r>
              <a:rPr lang="en-US" sz="1600" dirty="0">
                <a:solidFill>
                  <a:srgbClr val="000000"/>
                </a:solidFill>
              </a:rPr>
              <a:t>Excel</a:t>
            </a:r>
          </a:p>
          <a:p>
            <a:r>
              <a:rPr lang="en-US" sz="1400" dirty="0">
                <a:solidFill>
                  <a:srgbClr val="000000"/>
                </a:solidFill>
              </a:rPr>
              <a:t>- Data Cleaning and Processing</a:t>
            </a:r>
          </a:p>
          <a:p>
            <a:endParaRPr lang="en-US" sz="1600" dirty="0">
              <a:solidFill>
                <a:srgbClr val="000000"/>
              </a:solidFill>
            </a:endParaRPr>
          </a:p>
          <a:p>
            <a:r>
              <a:rPr lang="en-US" sz="1600" dirty="0" err="1">
                <a:solidFill>
                  <a:srgbClr val="000000"/>
                </a:solidFill>
              </a:rPr>
              <a:t>UChicago</a:t>
            </a:r>
            <a:r>
              <a:rPr lang="en-US" sz="1600" dirty="0">
                <a:solidFill>
                  <a:srgbClr val="000000"/>
                </a:solidFill>
              </a:rPr>
              <a:t> RCC </a:t>
            </a:r>
          </a:p>
          <a:p>
            <a:r>
              <a:rPr lang="en-US" sz="1400" dirty="0">
                <a:solidFill>
                  <a:srgbClr val="000000"/>
                </a:solidFill>
              </a:rPr>
              <a:t>- Cloud Computing for Large Datasets</a:t>
            </a:r>
            <a:endParaRPr lang="en-US" sz="1600" dirty="0">
              <a:solidFill>
                <a:srgbClr val="000000"/>
              </a:solidFill>
            </a:endParaRPr>
          </a:p>
        </p:txBody>
      </p:sp>
      <p:sp>
        <p:nvSpPr>
          <p:cNvPr id="29" name="Rectangle 28">
            <a:extLst>
              <a:ext uri="{FF2B5EF4-FFF2-40B4-BE49-F238E27FC236}">
                <a16:creationId xmlns:a16="http://schemas.microsoft.com/office/drawing/2014/main" id="{90CB9835-C936-9743-B50D-1B8620C81E29}"/>
              </a:ext>
            </a:extLst>
          </p:cNvPr>
          <p:cNvSpPr/>
          <p:nvPr/>
        </p:nvSpPr>
        <p:spPr>
          <a:xfrm>
            <a:off x="7210899" y="723247"/>
            <a:ext cx="1560042" cy="338554"/>
          </a:xfrm>
          <a:prstGeom prst="rect">
            <a:avLst/>
          </a:prstGeom>
        </p:spPr>
        <p:txBody>
          <a:bodyPr wrap="none">
            <a:spAutoFit/>
          </a:bodyPr>
          <a:lstStyle/>
          <a:p>
            <a:r>
              <a:rPr lang="en-US" sz="1600" b="1" dirty="0">
                <a:solidFill>
                  <a:srgbClr val="000000"/>
                </a:solidFill>
              </a:rPr>
              <a:t>Visualizations:</a:t>
            </a:r>
            <a:endParaRPr lang="en-US" sz="1600" b="1" dirty="0"/>
          </a:p>
        </p:txBody>
      </p:sp>
      <p:sp>
        <p:nvSpPr>
          <p:cNvPr id="30" name="Rectangle 29">
            <a:extLst>
              <a:ext uri="{FF2B5EF4-FFF2-40B4-BE49-F238E27FC236}">
                <a16:creationId xmlns:a16="http://schemas.microsoft.com/office/drawing/2014/main" id="{B7C051A9-865E-384A-84CC-181A19B6F635}"/>
              </a:ext>
            </a:extLst>
          </p:cNvPr>
          <p:cNvSpPr/>
          <p:nvPr/>
        </p:nvSpPr>
        <p:spPr>
          <a:xfrm>
            <a:off x="7150316" y="1072226"/>
            <a:ext cx="1577764" cy="156966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dirty="0">
                <a:solidFill>
                  <a:srgbClr val="000000"/>
                </a:solidFill>
              </a:rPr>
              <a:t>Tableau</a:t>
            </a:r>
          </a:p>
          <a:p>
            <a:r>
              <a:rPr lang="en-US" sz="1600" dirty="0">
                <a:solidFill>
                  <a:srgbClr val="000000"/>
                </a:solidFill>
              </a:rPr>
              <a:t>Python:</a:t>
            </a:r>
          </a:p>
          <a:p>
            <a:pPr marL="285750" indent="-285750">
              <a:buFont typeface="Wingdings" pitchFamily="2" charset="2"/>
              <a:buChar char="v"/>
            </a:pPr>
            <a:r>
              <a:rPr lang="en-US" sz="1600" dirty="0">
                <a:solidFill>
                  <a:srgbClr val="000000"/>
                </a:solidFill>
              </a:rPr>
              <a:t>Matplotlib</a:t>
            </a:r>
          </a:p>
          <a:p>
            <a:pPr marL="285750" indent="-285750">
              <a:buFont typeface="Wingdings" pitchFamily="2" charset="2"/>
              <a:buChar char="v"/>
            </a:pPr>
            <a:r>
              <a:rPr lang="en-US" sz="1600" dirty="0">
                <a:solidFill>
                  <a:srgbClr val="000000"/>
                </a:solidFill>
              </a:rPr>
              <a:t>Seaborn</a:t>
            </a:r>
          </a:p>
          <a:p>
            <a:pPr marL="171450" indent="-171450">
              <a:buFont typeface="Wingdings" pitchFamily="2" charset="2"/>
              <a:buChar char="v"/>
            </a:pPr>
            <a:r>
              <a:rPr lang="en-US" sz="1600" dirty="0">
                <a:solidFill>
                  <a:srgbClr val="000000"/>
                </a:solidFill>
              </a:rPr>
              <a:t>  </a:t>
            </a:r>
            <a:r>
              <a:rPr lang="en-US" sz="1600" dirty="0" err="1">
                <a:solidFill>
                  <a:srgbClr val="000000"/>
                </a:solidFill>
              </a:rPr>
              <a:t>ggplot</a:t>
            </a:r>
            <a:endParaRPr lang="en-US" sz="1600" dirty="0">
              <a:solidFill>
                <a:srgbClr val="000000"/>
              </a:solidFill>
            </a:endParaRPr>
          </a:p>
          <a:p>
            <a:pPr marL="171450" indent="-171450">
              <a:buFont typeface="Wingdings" pitchFamily="2" charset="2"/>
              <a:buChar char="v"/>
            </a:pPr>
            <a:r>
              <a:rPr lang="en-US" sz="1600" dirty="0">
                <a:solidFill>
                  <a:srgbClr val="000000"/>
                </a:solidFill>
              </a:rPr>
              <a:t>  </a:t>
            </a:r>
            <a:r>
              <a:rPr lang="en-US" sz="1600" dirty="0" err="1">
                <a:solidFill>
                  <a:srgbClr val="000000"/>
                </a:solidFill>
              </a:rPr>
              <a:t>Plotly</a:t>
            </a:r>
            <a:endParaRPr lang="en-US" sz="1600" dirty="0">
              <a:solidFill>
                <a:srgbClr val="000000"/>
              </a:solidFill>
            </a:endParaRPr>
          </a:p>
        </p:txBody>
      </p:sp>
      <p:sp>
        <p:nvSpPr>
          <p:cNvPr id="31" name="Rectangle 30">
            <a:extLst>
              <a:ext uri="{FF2B5EF4-FFF2-40B4-BE49-F238E27FC236}">
                <a16:creationId xmlns:a16="http://schemas.microsoft.com/office/drawing/2014/main" id="{0547C1FF-1F59-EB4D-A694-FAC3B2660832}"/>
              </a:ext>
            </a:extLst>
          </p:cNvPr>
          <p:cNvSpPr/>
          <p:nvPr/>
        </p:nvSpPr>
        <p:spPr>
          <a:xfrm>
            <a:off x="7378826" y="3286444"/>
            <a:ext cx="1118832" cy="338554"/>
          </a:xfrm>
          <a:prstGeom prst="rect">
            <a:avLst/>
          </a:prstGeom>
        </p:spPr>
        <p:txBody>
          <a:bodyPr wrap="none">
            <a:spAutoFit/>
          </a:bodyPr>
          <a:lstStyle/>
          <a:p>
            <a:r>
              <a:rPr lang="en-US" sz="1600" b="1" dirty="0">
                <a:solidFill>
                  <a:srgbClr val="000000"/>
                </a:solidFill>
              </a:rPr>
              <a:t>Analytics:</a:t>
            </a:r>
            <a:endParaRPr lang="en-US" sz="1600" b="1" dirty="0"/>
          </a:p>
        </p:txBody>
      </p:sp>
      <p:sp>
        <p:nvSpPr>
          <p:cNvPr id="32" name="Rectangle 31">
            <a:extLst>
              <a:ext uri="{FF2B5EF4-FFF2-40B4-BE49-F238E27FC236}">
                <a16:creationId xmlns:a16="http://schemas.microsoft.com/office/drawing/2014/main" id="{FAF0486F-9BD3-4A45-8AA4-A7299147A7DC}"/>
              </a:ext>
            </a:extLst>
          </p:cNvPr>
          <p:cNvSpPr/>
          <p:nvPr/>
        </p:nvSpPr>
        <p:spPr>
          <a:xfrm>
            <a:off x="7160949" y="3646499"/>
            <a:ext cx="1577764" cy="58477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dirty="0">
                <a:solidFill>
                  <a:srgbClr val="000000"/>
                </a:solidFill>
              </a:rPr>
              <a:t>Python: </a:t>
            </a:r>
          </a:p>
          <a:p>
            <a:r>
              <a:rPr lang="en-US" sz="1600" dirty="0">
                <a:solidFill>
                  <a:srgbClr val="000000"/>
                </a:solidFill>
              </a:rPr>
              <a:t>Data Analysis</a:t>
            </a:r>
          </a:p>
        </p:txBody>
      </p:sp>
      <p:sp>
        <p:nvSpPr>
          <p:cNvPr id="33" name="Rectangle 32">
            <a:extLst>
              <a:ext uri="{FF2B5EF4-FFF2-40B4-BE49-F238E27FC236}">
                <a16:creationId xmlns:a16="http://schemas.microsoft.com/office/drawing/2014/main" id="{A4F2C26C-8FA5-E541-8E4F-9BCE4E7CCB15}"/>
              </a:ext>
            </a:extLst>
          </p:cNvPr>
          <p:cNvSpPr/>
          <p:nvPr/>
        </p:nvSpPr>
        <p:spPr>
          <a:xfrm>
            <a:off x="537197" y="3850958"/>
            <a:ext cx="2667627" cy="646331"/>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200" b="1" dirty="0">
                <a:solidFill>
                  <a:srgbClr val="000000"/>
                </a:solidFill>
              </a:rPr>
              <a:t>Census &amp; Crime</a:t>
            </a:r>
          </a:p>
          <a:p>
            <a:r>
              <a:rPr lang="en-US" sz="1200" dirty="0">
                <a:solidFill>
                  <a:srgbClr val="000000"/>
                </a:solidFill>
              </a:rPr>
              <a:t>– </a:t>
            </a:r>
            <a:r>
              <a:rPr lang="en-US" altLang="zh-CN" sz="1200" dirty="0">
                <a:solidFill>
                  <a:srgbClr val="000000"/>
                </a:solidFill>
              </a:rPr>
              <a:t>Income, Education, Crime Rate by CCA</a:t>
            </a:r>
            <a:endParaRPr lang="en-US" sz="1200" dirty="0"/>
          </a:p>
        </p:txBody>
      </p:sp>
    </p:spTree>
    <p:extLst>
      <p:ext uri="{BB962C8B-B14F-4D97-AF65-F5344CB8AC3E}">
        <p14:creationId xmlns:p14="http://schemas.microsoft.com/office/powerpoint/2010/main" val="2780537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F9FF9942-A878-459D-884E-75326A28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a:extLst>
              <a:ext uri="{FF2B5EF4-FFF2-40B4-BE49-F238E27FC236}">
                <a16:creationId xmlns:a16="http://schemas.microsoft.com/office/drawing/2014/main" id="{C56E82B2-4DF9-4845-B6CB-442FFB716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4" name="Rectangle 13">
            <a:extLst>
              <a:ext uri="{FF2B5EF4-FFF2-40B4-BE49-F238E27FC236}">
                <a16:creationId xmlns:a16="http://schemas.microsoft.com/office/drawing/2014/main" id="{C437FABD-8C69-4801-8D9F-F88EFA0324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Freeform 6">
            <a:extLst>
              <a:ext uri="{FF2B5EF4-FFF2-40B4-BE49-F238E27FC236}">
                <a16:creationId xmlns:a16="http://schemas.microsoft.com/office/drawing/2014/main" id="{9BD2ECB5-E1D5-4F95-8DB5-D6B38DEEE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51435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sp>
      <p:sp>
        <p:nvSpPr>
          <p:cNvPr id="18" name="Rectangle 17">
            <a:extLst>
              <a:ext uri="{FF2B5EF4-FFF2-40B4-BE49-F238E27FC236}">
                <a16:creationId xmlns:a16="http://schemas.microsoft.com/office/drawing/2014/main" id="{1500752C-7683-4E03-95C5-06FCFE0C9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9" name="Table 8">
            <a:extLst>
              <a:ext uri="{FF2B5EF4-FFF2-40B4-BE49-F238E27FC236}">
                <a16:creationId xmlns:a16="http://schemas.microsoft.com/office/drawing/2014/main" id="{8F957D57-DE5C-B14B-87CB-93830340C466}"/>
              </a:ext>
            </a:extLst>
          </p:cNvPr>
          <p:cNvGraphicFramePr>
            <a:graphicFrameLocks noGrp="1"/>
          </p:cNvGraphicFramePr>
          <p:nvPr>
            <p:extLst>
              <p:ext uri="{D42A27DB-BD31-4B8C-83A1-F6EECF244321}">
                <p14:modId xmlns:p14="http://schemas.microsoft.com/office/powerpoint/2010/main" val="41631779"/>
              </p:ext>
            </p:extLst>
          </p:nvPr>
        </p:nvGraphicFramePr>
        <p:xfrm>
          <a:off x="784577" y="841377"/>
          <a:ext cx="7574845" cy="4168591"/>
        </p:xfrm>
        <a:graphic>
          <a:graphicData uri="http://schemas.openxmlformats.org/drawingml/2006/table">
            <a:tbl>
              <a:tblPr firstRow="1">
                <a:tableStyleId>{3B4B98B0-60AC-42C2-AFA5-B58CD77FA1E5}</a:tableStyleId>
              </a:tblPr>
              <a:tblGrid>
                <a:gridCol w="1885868">
                  <a:extLst>
                    <a:ext uri="{9D8B030D-6E8A-4147-A177-3AD203B41FA5}">
                      <a16:colId xmlns:a16="http://schemas.microsoft.com/office/drawing/2014/main" val="4153906537"/>
                    </a:ext>
                  </a:extLst>
                </a:gridCol>
                <a:gridCol w="1978729">
                  <a:extLst>
                    <a:ext uri="{9D8B030D-6E8A-4147-A177-3AD203B41FA5}">
                      <a16:colId xmlns:a16="http://schemas.microsoft.com/office/drawing/2014/main" val="3104755441"/>
                    </a:ext>
                  </a:extLst>
                </a:gridCol>
                <a:gridCol w="2197102">
                  <a:extLst>
                    <a:ext uri="{9D8B030D-6E8A-4147-A177-3AD203B41FA5}">
                      <a16:colId xmlns:a16="http://schemas.microsoft.com/office/drawing/2014/main" val="863915073"/>
                    </a:ext>
                  </a:extLst>
                </a:gridCol>
                <a:gridCol w="1513146">
                  <a:extLst>
                    <a:ext uri="{9D8B030D-6E8A-4147-A177-3AD203B41FA5}">
                      <a16:colId xmlns:a16="http://schemas.microsoft.com/office/drawing/2014/main" val="2159891656"/>
                    </a:ext>
                  </a:extLst>
                </a:gridCol>
              </a:tblGrid>
              <a:tr h="425825">
                <a:tc>
                  <a:txBody>
                    <a:bodyPr/>
                    <a:lstStyle/>
                    <a:p>
                      <a:pPr marL="0" algn="l" defTabSz="685800" rtl="0" eaLnBrk="1" fontAlgn="t" latinLnBrk="0" hangingPunct="1">
                        <a:spcBef>
                          <a:spcPts val="0"/>
                        </a:spcBef>
                        <a:spcAft>
                          <a:spcPts val="0"/>
                        </a:spcAft>
                      </a:pPr>
                      <a:r>
                        <a:rPr lang="en-US" sz="900" u="none" strike="noStrike" kern="1200" dirty="0">
                          <a:effectLst/>
                        </a:rPr>
                        <a:t>Data Source</a:t>
                      </a:r>
                      <a:endParaRPr lang="en-US" sz="900" b="1" i="0" u="none" strike="noStrike" kern="1200" dirty="0">
                        <a:solidFill>
                          <a:srgbClr val="000000"/>
                        </a:solidFill>
                        <a:effectLst/>
                        <a:latin typeface="Gill Sans" panose="020B0502020104020203" pitchFamily="34" charset="-79"/>
                        <a:ea typeface="+mn-ea"/>
                        <a:cs typeface="Gill Sans" panose="020B0502020104020203" pitchFamily="34" charset="-79"/>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marL="0" algn="l" defTabSz="685800" rtl="0" eaLnBrk="1" fontAlgn="t" latinLnBrk="0" hangingPunct="1">
                        <a:spcBef>
                          <a:spcPts val="0"/>
                        </a:spcBef>
                        <a:spcAft>
                          <a:spcPts val="0"/>
                        </a:spcAft>
                      </a:pPr>
                      <a:r>
                        <a:rPr lang="en-US" sz="900" u="none" strike="noStrike" kern="1200" dirty="0">
                          <a:effectLst/>
                        </a:rPr>
                        <a:t>Format and Size</a:t>
                      </a:r>
                      <a:endParaRPr lang="en-US" sz="900" b="1" i="0" u="none" strike="noStrike" kern="1200" dirty="0">
                        <a:solidFill>
                          <a:srgbClr val="000000"/>
                        </a:solidFill>
                        <a:effectLst/>
                        <a:latin typeface="Gill Sans" panose="020B0502020104020203" pitchFamily="34" charset="-79"/>
                        <a:ea typeface="+mn-ea"/>
                        <a:cs typeface="Gill Sans" panose="020B0502020104020203" pitchFamily="34" charset="-79"/>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Processed Data That Meet Analytical Needs</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Platform and Tools Used</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492824239"/>
                  </a:ext>
                </a:extLst>
              </a:tr>
              <a:tr h="653359">
                <a:tc>
                  <a:txBody>
                    <a:bodyPr/>
                    <a:lstStyle/>
                    <a:p>
                      <a:pPr algn="l" rtl="0" fontAlgn="ctr">
                        <a:spcBef>
                          <a:spcPts val="0"/>
                        </a:spcBef>
                        <a:spcAft>
                          <a:spcPts val="0"/>
                        </a:spcAft>
                      </a:pPr>
                      <a:r>
                        <a:rPr lang="en-US" sz="900" u="none" strike="noStrike" dirty="0">
                          <a:effectLst/>
                        </a:rPr>
                        <a:t>Chicago Data Portal: Transportation Network Providers</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70 GB </a:t>
                      </a:r>
                    </a:p>
                    <a:p>
                      <a:pPr algn="l" rtl="0" fontAlgn="t">
                        <a:spcBef>
                          <a:spcPts val="0"/>
                        </a:spcBef>
                        <a:spcAft>
                          <a:spcPts val="0"/>
                        </a:spcAft>
                      </a:pPr>
                      <a:r>
                        <a:rPr lang="en-US" sz="900" u="none" strike="noStrike" dirty="0">
                          <a:effectLst/>
                        </a:rPr>
                        <a:t>(129 Million Rows, 21 Columns)</a:t>
                      </a:r>
                      <a:endParaRPr lang="en-US" sz="900" dirty="0">
                        <a:effectLst/>
                      </a:endParaRPr>
                    </a:p>
                    <a:p>
                      <a:pPr algn="l" rtl="0" fontAlgn="t">
                        <a:spcBef>
                          <a:spcPts val="0"/>
                        </a:spcBef>
                        <a:spcAft>
                          <a:spcPts val="0"/>
                        </a:spcAft>
                      </a:pPr>
                      <a:r>
                        <a:rPr lang="en-US" sz="900" u="none" strike="noStrike" dirty="0">
                          <a:effectLst/>
                        </a:rPr>
                        <a:t>Structured CSV File</a:t>
                      </a:r>
                      <a:br>
                        <a:rPr lang="en-US" sz="900" dirty="0">
                          <a:effectLst/>
                        </a:rPr>
                      </a:b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Ridership, Avg Traveled Distance, Avg Tips and Number of Pooled trips Group by CCA, Date and Time </a:t>
                      </a: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Python, MySQL GCP and RCC</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668869758"/>
                  </a:ext>
                </a:extLst>
              </a:tr>
              <a:tr h="514855">
                <a:tc>
                  <a:txBody>
                    <a:bodyPr/>
                    <a:lstStyle/>
                    <a:p>
                      <a:pPr algn="l" rtl="0" fontAlgn="ctr">
                        <a:spcBef>
                          <a:spcPts val="0"/>
                        </a:spcBef>
                        <a:spcAft>
                          <a:spcPts val="0"/>
                        </a:spcAft>
                      </a:pPr>
                      <a:r>
                        <a:rPr lang="en-US" sz="900" u="none" strike="noStrike" dirty="0">
                          <a:effectLst/>
                        </a:rPr>
                        <a:t>Chicago Data Portal: Boundaries - Chicago Community Areas (CCA)</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1.92 MB</a:t>
                      </a:r>
                    </a:p>
                    <a:p>
                      <a:pPr marL="0" marR="0" lvl="0" indent="0" algn="l" defTabSz="685800" rtl="0" eaLnBrk="1" fontAlgn="ctr" latinLnBrk="0" hangingPunct="1">
                        <a:lnSpc>
                          <a:spcPct val="100000"/>
                        </a:lnSpc>
                        <a:spcBef>
                          <a:spcPts val="0"/>
                        </a:spcBef>
                        <a:spcAft>
                          <a:spcPts val="0"/>
                        </a:spcAft>
                        <a:buClrTx/>
                        <a:buSzTx/>
                        <a:buFontTx/>
                        <a:buNone/>
                        <a:tabLst/>
                        <a:defRPr/>
                      </a:pPr>
                      <a:r>
                        <a:rPr lang="en-US" sz="900" u="none" strike="noStrike" dirty="0">
                          <a:effectLst/>
                        </a:rPr>
                        <a:t>Structured CSV File</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MULTIPOLYGON Data by CCA For Tableau</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Python and Excel</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598191882"/>
                  </a:ext>
                </a:extLst>
              </a:tr>
              <a:tr h="514855">
                <a:tc>
                  <a:txBody>
                    <a:bodyPr/>
                    <a:lstStyle/>
                    <a:p>
                      <a:pPr marL="0" marR="0" lvl="0" indent="0" algn="l" defTabSz="685800" rtl="0" eaLnBrk="1" fontAlgn="ctr" latinLnBrk="0" hangingPunct="1">
                        <a:lnSpc>
                          <a:spcPct val="100000"/>
                        </a:lnSpc>
                        <a:spcBef>
                          <a:spcPts val="0"/>
                        </a:spcBef>
                        <a:spcAft>
                          <a:spcPts val="0"/>
                        </a:spcAft>
                        <a:buClrTx/>
                        <a:buSzTx/>
                        <a:buFontTx/>
                        <a:buNone/>
                        <a:tabLst/>
                        <a:defRPr/>
                      </a:pPr>
                      <a:r>
                        <a:rPr lang="en-US" sz="900" u="none" strike="noStrike" dirty="0">
                          <a:effectLst/>
                        </a:rPr>
                        <a:t>Census Data By CCA</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1.1 MB</a:t>
                      </a:r>
                    </a:p>
                    <a:p>
                      <a:pPr marL="0" marR="0" lvl="0" indent="0" algn="l" defTabSz="685800" rtl="0" eaLnBrk="1" fontAlgn="ctr" latinLnBrk="0" hangingPunct="1">
                        <a:lnSpc>
                          <a:spcPct val="100000"/>
                        </a:lnSpc>
                        <a:spcBef>
                          <a:spcPts val="0"/>
                        </a:spcBef>
                        <a:spcAft>
                          <a:spcPts val="0"/>
                        </a:spcAft>
                        <a:buClrTx/>
                        <a:buSzTx/>
                        <a:buFontTx/>
                        <a:buNone/>
                        <a:tabLst/>
                        <a:defRPr/>
                      </a:pPr>
                      <a:r>
                        <a:rPr lang="en-US" sz="900" u="none" strike="noStrike" dirty="0">
                          <a:effectLst/>
                        </a:rPr>
                        <a:t>Structured CSV File</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dirty="0">
                          <a:effectLst/>
                        </a:rPr>
                        <a:t>Education, Age, Income,  population &amp; Unemployment Rate etc. by CCA</a:t>
                      </a: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sz="900" u="none" strike="noStrike" dirty="0">
                          <a:effectLst/>
                        </a:rPr>
                        <a:t>Python, MySQL</a:t>
                      </a:r>
                      <a:endParaRPr lang="en-US" sz="900" dirty="0">
                        <a:effectLst/>
                      </a:endParaRPr>
                    </a:p>
                    <a:p>
                      <a:pPr algn="l" rtl="0" fontAlgn="t">
                        <a:spcBef>
                          <a:spcPts val="0"/>
                        </a:spcBef>
                        <a:spcAft>
                          <a:spcPts val="0"/>
                        </a:spcAft>
                      </a:pP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4235376023"/>
                  </a:ext>
                </a:extLst>
              </a:tr>
              <a:tr h="514855">
                <a:tc>
                  <a:txBody>
                    <a:bodyPr/>
                    <a:lstStyle/>
                    <a:p>
                      <a:pPr algn="l" rtl="0" fontAlgn="ctr">
                        <a:spcBef>
                          <a:spcPts val="0"/>
                        </a:spcBef>
                        <a:spcAft>
                          <a:spcPts val="0"/>
                        </a:spcAft>
                      </a:pPr>
                      <a:r>
                        <a:rPr lang="en-US" sz="900" u="none" strike="noStrike" dirty="0">
                          <a:effectLst/>
                        </a:rPr>
                        <a:t>Chicago Data Portal: Crimes</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16 GB</a:t>
                      </a:r>
                    </a:p>
                    <a:p>
                      <a:pPr algn="l" rtl="0" fontAlgn="ctr">
                        <a:spcBef>
                          <a:spcPts val="0"/>
                        </a:spcBef>
                        <a:spcAft>
                          <a:spcPts val="0"/>
                        </a:spcAft>
                      </a:pPr>
                      <a:r>
                        <a:rPr lang="en-US" sz="900" u="none" strike="noStrike" dirty="0">
                          <a:effectLst/>
                        </a:rPr>
                        <a:t>(7.12 Million Rows, 22 Columns) </a:t>
                      </a:r>
                      <a:endParaRPr lang="en-US" sz="900" dirty="0">
                        <a:effectLst/>
                      </a:endParaRPr>
                    </a:p>
                    <a:p>
                      <a:pPr marL="0" marR="0" lvl="0" indent="0" algn="l" defTabSz="685800" rtl="0" eaLnBrk="1" fontAlgn="ctr" latinLnBrk="0" hangingPunct="1">
                        <a:lnSpc>
                          <a:spcPct val="100000"/>
                        </a:lnSpc>
                        <a:spcBef>
                          <a:spcPts val="0"/>
                        </a:spcBef>
                        <a:spcAft>
                          <a:spcPts val="0"/>
                        </a:spcAft>
                        <a:buClrTx/>
                        <a:buSzTx/>
                        <a:buFontTx/>
                        <a:buNone/>
                        <a:tabLst/>
                        <a:defRPr/>
                      </a:pPr>
                      <a:r>
                        <a:rPr lang="en-US" sz="900" u="none" strike="noStrike" dirty="0">
                          <a:effectLst/>
                        </a:rPr>
                        <a:t>Structured CSV File</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Total Number of Crimes By CCA</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Python, MySQL</a:t>
                      </a:r>
                      <a:r>
                        <a:rPr lang="zh-CN" altLang="en-US" sz="900" u="none" strike="noStrike" dirty="0">
                          <a:effectLst/>
                        </a:rPr>
                        <a:t> </a:t>
                      </a:r>
                      <a:r>
                        <a:rPr lang="en-US" sz="900" u="none" strike="noStrike" dirty="0">
                          <a:effectLst/>
                        </a:rPr>
                        <a:t>GCP and RCC</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901094158"/>
                  </a:ext>
                </a:extLst>
              </a:tr>
              <a:tr h="514855">
                <a:tc>
                  <a:txBody>
                    <a:bodyPr/>
                    <a:lstStyle/>
                    <a:p>
                      <a:pPr algn="l" rtl="0" fontAlgn="ctr">
                        <a:spcBef>
                          <a:spcPts val="0"/>
                        </a:spcBef>
                        <a:spcAft>
                          <a:spcPts val="0"/>
                        </a:spcAft>
                      </a:pPr>
                      <a:r>
                        <a:rPr lang="en-US" sz="900" u="none" strike="noStrike" dirty="0">
                          <a:effectLst/>
                        </a:rPr>
                        <a:t>ESPN</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2 MB</a:t>
                      </a:r>
                    </a:p>
                    <a:p>
                      <a:pPr algn="l" rtl="0" fontAlgn="ctr">
                        <a:spcBef>
                          <a:spcPts val="0"/>
                        </a:spcBef>
                        <a:spcAft>
                          <a:spcPts val="0"/>
                        </a:spcAft>
                      </a:pPr>
                      <a:r>
                        <a:rPr lang="en-US" sz="900" u="none" strike="noStrike" dirty="0">
                          <a:effectLst/>
                        </a:rPr>
                        <a:t>Unstructured Data:</a:t>
                      </a:r>
                    </a:p>
                    <a:p>
                      <a:pPr algn="l" rtl="0" fontAlgn="ctr">
                        <a:spcBef>
                          <a:spcPts val="0"/>
                        </a:spcBef>
                        <a:spcAft>
                          <a:spcPts val="0"/>
                        </a:spcAft>
                      </a:pPr>
                      <a:r>
                        <a:rPr lang="en-US" sz="900" u="none" strike="noStrike" dirty="0">
                          <a:effectLst/>
                        </a:rPr>
                        <a:t>From Web Scraping</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Only the Home game dates and location </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Python and Excel</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797326425"/>
                  </a:ext>
                </a:extLst>
              </a:tr>
              <a:tr h="492736">
                <a:tc>
                  <a:txBody>
                    <a:bodyPr/>
                    <a:lstStyle/>
                    <a:p>
                      <a:pPr algn="l" rtl="0" fontAlgn="ctr">
                        <a:spcBef>
                          <a:spcPts val="0"/>
                        </a:spcBef>
                        <a:spcAft>
                          <a:spcPts val="0"/>
                        </a:spcAft>
                      </a:pPr>
                      <a:r>
                        <a:rPr lang="en-US" sz="900" u="none" strike="noStrike" dirty="0">
                          <a:effectLst/>
                        </a:rPr>
                        <a:t>National Centers for Environmental Information</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5.5 MB</a:t>
                      </a:r>
                    </a:p>
                    <a:p>
                      <a:pPr marL="0" marR="0" lvl="0" indent="0" algn="l" defTabSz="685800" rtl="0" eaLnBrk="1" fontAlgn="ctr" latinLnBrk="0" hangingPunct="1">
                        <a:lnSpc>
                          <a:spcPct val="100000"/>
                        </a:lnSpc>
                        <a:spcBef>
                          <a:spcPts val="0"/>
                        </a:spcBef>
                        <a:spcAft>
                          <a:spcPts val="0"/>
                        </a:spcAft>
                        <a:buClrTx/>
                        <a:buSzTx/>
                        <a:buFontTx/>
                        <a:buNone/>
                        <a:tabLst/>
                        <a:defRPr/>
                      </a:pPr>
                      <a:r>
                        <a:rPr lang="en-US" sz="900" u="none" strike="noStrike" dirty="0">
                          <a:effectLst/>
                        </a:rPr>
                        <a:t>Structured CSV File</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Avg daily temp, total daily precipitation and avg daily wind speed by date.</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Python and Excel</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513257282"/>
                  </a:ext>
                </a:extLst>
              </a:tr>
              <a:tr h="514855">
                <a:tc>
                  <a:txBody>
                    <a:bodyPr/>
                    <a:lstStyle/>
                    <a:p>
                      <a:pPr algn="l" rtl="0" fontAlgn="ctr">
                        <a:spcBef>
                          <a:spcPts val="0"/>
                        </a:spcBef>
                        <a:spcAft>
                          <a:spcPts val="0"/>
                        </a:spcAft>
                      </a:pPr>
                      <a:r>
                        <a:rPr lang="en-US" sz="900" u="none" strike="noStrike" dirty="0">
                          <a:effectLst/>
                        </a:rPr>
                        <a:t>Wikipedia: Community Areas in Chicago</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ctr">
                        <a:spcBef>
                          <a:spcPts val="0"/>
                        </a:spcBef>
                        <a:spcAft>
                          <a:spcPts val="0"/>
                        </a:spcAft>
                      </a:pPr>
                      <a:r>
                        <a:rPr lang="en-US" sz="900" u="none" strike="noStrike" dirty="0">
                          <a:effectLst/>
                        </a:rPr>
                        <a:t>0.1 MB</a:t>
                      </a:r>
                    </a:p>
                    <a:p>
                      <a:pPr algn="l" rtl="0" fontAlgn="ctr">
                        <a:spcBef>
                          <a:spcPts val="0"/>
                        </a:spcBef>
                        <a:spcAft>
                          <a:spcPts val="0"/>
                        </a:spcAft>
                      </a:pPr>
                      <a:r>
                        <a:rPr lang="en-US" sz="900" u="none" strike="noStrike" dirty="0">
                          <a:effectLst/>
                        </a:rPr>
                        <a:t>Unstructured Data:</a:t>
                      </a:r>
                      <a:endParaRPr lang="en-US" sz="900" dirty="0">
                        <a:effectLst/>
                      </a:endParaRPr>
                    </a:p>
                    <a:p>
                      <a:pPr algn="l" rtl="0" fontAlgn="ctr">
                        <a:spcBef>
                          <a:spcPts val="0"/>
                        </a:spcBef>
                        <a:spcAft>
                          <a:spcPts val="0"/>
                        </a:spcAft>
                      </a:pPr>
                      <a:r>
                        <a:rPr lang="en-US" sz="900" u="none" strike="noStrike" dirty="0">
                          <a:effectLst/>
                        </a:rPr>
                        <a:t>From Web Scraping</a:t>
                      </a:r>
                      <a:endParaRPr lang="en-US" sz="900" dirty="0">
                        <a:effectLst/>
                      </a:endParaRPr>
                    </a:p>
                  </a:txBody>
                  <a:tcPr marL="54655" marR="54655" marT="54655" marB="54655"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Chicago community area code</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l" rtl="0" fontAlgn="t">
                        <a:spcBef>
                          <a:spcPts val="0"/>
                        </a:spcBef>
                        <a:spcAft>
                          <a:spcPts val="0"/>
                        </a:spcAft>
                      </a:pPr>
                      <a:r>
                        <a:rPr lang="en-US" sz="900" u="none" strike="noStrike" dirty="0">
                          <a:effectLst/>
                        </a:rPr>
                        <a:t>Python and Excel</a:t>
                      </a:r>
                      <a:endParaRPr lang="en-US" sz="900" dirty="0">
                        <a:effectLst/>
                      </a:endParaRPr>
                    </a:p>
                  </a:txBody>
                  <a:tcPr marL="54655" marR="54655" marT="54655" marB="5465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561547194"/>
                  </a:ext>
                </a:extLst>
              </a:tr>
            </a:tbl>
          </a:graphicData>
        </a:graphic>
      </p:graphicFrame>
      <p:sp>
        <p:nvSpPr>
          <p:cNvPr id="13" name="Title 1">
            <a:extLst>
              <a:ext uri="{FF2B5EF4-FFF2-40B4-BE49-F238E27FC236}">
                <a16:creationId xmlns:a16="http://schemas.microsoft.com/office/drawing/2014/main" id="{19A2876F-4826-B842-A841-C515715ECEFA}"/>
              </a:ext>
            </a:extLst>
          </p:cNvPr>
          <p:cNvSpPr>
            <a:spLocks noGrp="1"/>
          </p:cNvSpPr>
          <p:nvPr>
            <p:ph type="title"/>
          </p:nvPr>
        </p:nvSpPr>
        <p:spPr>
          <a:xfrm>
            <a:off x="708460" y="212513"/>
            <a:ext cx="8520600" cy="628864"/>
          </a:xfrm>
        </p:spPr>
        <p:txBody>
          <a:bodyPr/>
          <a:lstStyle/>
          <a:p>
            <a:r>
              <a:rPr lang="en-US" dirty="0"/>
              <a:t>DATA PREPARATION</a:t>
            </a:r>
          </a:p>
        </p:txBody>
      </p:sp>
    </p:spTree>
    <p:extLst>
      <p:ext uri="{BB962C8B-B14F-4D97-AF65-F5344CB8AC3E}">
        <p14:creationId xmlns:p14="http://schemas.microsoft.com/office/powerpoint/2010/main" val="3914863970"/>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2037</Words>
  <Application>Microsoft Macintosh PowerPoint</Application>
  <PresentationFormat>On-screen Show (16:9)</PresentationFormat>
  <Paragraphs>262</Paragraphs>
  <Slides>45</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Arial</vt:lpstr>
      <vt:lpstr>Chalkboard</vt:lpstr>
      <vt:lpstr>Gill Sans</vt:lpstr>
      <vt:lpstr>Gill Sans MT</vt:lpstr>
      <vt:lpstr>Impact</vt:lpstr>
      <vt:lpstr>Times New Roman</vt:lpstr>
      <vt:lpstr>Wingdings</vt:lpstr>
      <vt:lpstr>Badge</vt:lpstr>
      <vt:lpstr>PowerPoint Presentation</vt:lpstr>
      <vt:lpstr>MEET THE TEAM</vt:lpstr>
      <vt:lpstr>content</vt:lpstr>
      <vt:lpstr>EXECUTIVE SUMMARY</vt:lpstr>
      <vt:lpstr>Executive Summary</vt:lpstr>
      <vt:lpstr>Business Use Case</vt:lpstr>
      <vt:lpstr>Data source and tools</vt:lpstr>
      <vt:lpstr>Solution overview: Data / Tools</vt:lpstr>
      <vt:lpstr>DATA PREPARATION</vt:lpstr>
      <vt:lpstr>DATA MODELING</vt:lpstr>
      <vt:lpstr>Data Considerations</vt:lpstr>
      <vt:lpstr>DESIGN CONSIDERATIONS</vt:lpstr>
      <vt:lpstr>NoSQL Considerations -MONGODB, NEO4J</vt:lpstr>
      <vt:lpstr>PowerPoint Presentation</vt:lpstr>
      <vt:lpstr>Enhanced Entity Relationship diagram</vt:lpstr>
      <vt:lpstr>RESULTS</vt:lpstr>
      <vt:lpstr>Dashboard: xxx</vt:lpstr>
      <vt:lpstr>Dashboard: xxx</vt:lpstr>
      <vt:lpstr>Dashboard: xxx</vt:lpstr>
      <vt:lpstr>Dashboard: xxx</vt:lpstr>
      <vt:lpstr>Dashboard: xxx</vt:lpstr>
      <vt:lpstr>PowerPoint Presentation</vt:lpstr>
      <vt:lpstr>PowerPoint Presentation</vt:lpstr>
      <vt:lpstr>PowerPoint Presentation</vt:lpstr>
      <vt:lpstr>PowerPoint Presentation</vt:lpstr>
      <vt:lpstr>RECOMMENDATIONS</vt:lpstr>
      <vt:lpstr>Conclusion / Recommendation</vt:lpstr>
      <vt:lpstr>Conclusion / Recommendation</vt:lpstr>
      <vt:lpstr>Future work</vt:lpstr>
      <vt:lpstr>Future Work</vt:lpstr>
      <vt:lpstr>THANK YOU! anY QUESTIONS?</vt:lpstr>
      <vt:lpstr>appendix</vt:lpstr>
      <vt:lpstr>reference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Yiheng Zhu</dc:creator>
  <cp:lastModifiedBy>Yiheng Zhu</cp:lastModifiedBy>
  <cp:revision>3</cp:revision>
  <dcterms:created xsi:type="dcterms:W3CDTF">2020-06-10T20:32:03Z</dcterms:created>
  <dcterms:modified xsi:type="dcterms:W3CDTF">2020-06-10T20:39:38Z</dcterms:modified>
</cp:coreProperties>
</file>